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Montserrat" panose="00000500000000000000" pitchFamily="50" charset="0"/>
      <p:regular r:id="rId32"/>
      <p:bold r:id="rId33"/>
      <p:italic r:id="rId34"/>
      <p:boldItalic r:id="rId35"/>
    </p:embeddedFont>
    <p:embeddedFont>
      <p:font typeface="Montserrat ExtraBold" panose="00000900000000000000" pitchFamily="50" charset="0"/>
      <p:bold r:id="rId36"/>
      <p:boldItalic r:id="rId37"/>
    </p:embeddedFont>
    <p:embeddedFont>
      <p:font typeface="Montserrat Medium" panose="00000600000000000000" pitchFamily="50" charset="0"/>
      <p:regular r:id="rId38"/>
      <p:bold r:id="rId39"/>
      <p:italic r:id="rId40"/>
      <p:boldItalic r:id="rId41"/>
    </p:embeddedFont>
    <p:embeddedFont>
      <p:font typeface="Oswald" panose="020B0604020202020204" charset="0"/>
      <p:regular r:id="rId42"/>
      <p:bold r:id="rId43"/>
    </p:embeddedFont>
    <p:embeddedFont>
      <p:font typeface="Oswald Regular" panose="020B0604020202020204" charset="0"/>
      <p:regular r:id="rId44"/>
      <p:bold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Source Code Pr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0" d="100"/>
          <a:sy n="300" d="100"/>
        </p:scale>
        <p:origin x="-4814" y="-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61" Type="http://schemas.openxmlformats.org/officeDocument/2006/relationships/font" Target="fonts/font3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54629fa7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54629fa7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4d595fc5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4d595fc5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4d595fc57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4d595fc57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6783ea55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6783ea55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6783ea5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6783ea5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4d595fc57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4d595fc57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ebb6d3b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ebb6d3b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eba75d25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eba75d25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54629fa7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54629fa7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503cb166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503cb166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ead613b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ead613b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a6783ea55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a6783ea55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503cb166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503cb166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6783ea55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6783ea55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503cb166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a503cb166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4d595fc57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a4d595fc57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4d595fc5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4d595fc5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9ead613b9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9ead613b9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4d595fc57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4d595fc57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4d595fc57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4d595fc57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4d595fc5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a4d595fc5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ead613b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ead613b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ead613b9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ead613b9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503cb16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503cb16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4d595fc57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4d595fc57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54629fa7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54629fa7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4b94d45e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4b94d45e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4629fa7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4629fa7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.png"/><Relationship Id="rId7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10" Type="http://schemas.openxmlformats.org/officeDocument/2006/relationships/image" Target="../media/image3.png"/><Relationship Id="rId4" Type="http://schemas.openxmlformats.org/officeDocument/2006/relationships/slide" Target="slide8.xml"/><Relationship Id="rId9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0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slide" Target="slide16.xml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5" Type="http://schemas.openxmlformats.org/officeDocument/2006/relationships/slide" Target="slide17.xml"/><Relationship Id="rId4" Type="http://schemas.openxmlformats.org/officeDocument/2006/relationships/slide" Target="slide8.xml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8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5" Type="http://schemas.openxmlformats.org/officeDocument/2006/relationships/image" Target="../media/image1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2.xml"/><Relationship Id="rId5" Type="http://schemas.openxmlformats.org/officeDocument/2006/relationships/image" Target="../media/image1.png"/><Relationship Id="rId4" Type="http://schemas.openxmlformats.org/officeDocument/2006/relationships/slide" Target="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slide" Target="slide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3.xml"/><Relationship Id="rId5" Type="http://schemas.openxmlformats.org/officeDocument/2006/relationships/image" Target="../media/image1.png"/><Relationship Id="rId4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7.xml"/><Relationship Id="rId4" Type="http://schemas.openxmlformats.org/officeDocument/2006/relationships/slide" Target="slide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yrecipes.com/recipes/course/drink/" TargetMode="External"/><Relationship Id="rId7" Type="http://schemas.openxmlformats.org/officeDocument/2006/relationships/hyperlink" Target="https://juicerecipes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asteofhome.com/collection/tea-recipes-you-havent-made-yet/" TargetMode="External"/><Relationship Id="rId5" Type="http://schemas.openxmlformats.org/officeDocument/2006/relationships/hyperlink" Target="https://www.thespruceeats.com/best-coffee-recipes-4796504" TargetMode="External"/><Relationship Id="rId4" Type="http://schemas.openxmlformats.org/officeDocument/2006/relationships/hyperlink" Target="https://www.youtube.com/user/epicuriousdotcom/video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slide" Target="slide8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31389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Coffee? Tea? Juice? We have the Recipe for you</a:t>
            </a:r>
            <a:endParaRPr sz="2900"/>
          </a:p>
        </p:txBody>
      </p:sp>
      <p:sp>
        <p:nvSpPr>
          <p:cNvPr id="64" name="Google Shape;64;p13"/>
          <p:cNvSpPr/>
          <p:nvPr/>
        </p:nvSpPr>
        <p:spPr>
          <a:xfrm rot="5400000">
            <a:off x="4258200" y="2904550"/>
            <a:ext cx="627600" cy="63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967B"/>
          </a:solidFill>
          <a:ln w="9525" cap="flat" cmpd="sng">
            <a:solidFill>
              <a:srgbClr val="1F96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597150" y="2357275"/>
            <a:ext cx="8282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Group 4 - 3CSB: Bonsol, Bravo, Florentino, Gener, Kong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597150" y="1021500"/>
            <a:ext cx="8096400" cy="10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Oswald Regular"/>
                <a:ea typeface="Oswald Regular"/>
                <a:cs typeface="Oswald Regular"/>
                <a:sym typeface="Oswald Regular"/>
              </a:rPr>
              <a:t>Home Brew</a:t>
            </a:r>
            <a:endParaRPr sz="5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4137750" y="1042400"/>
            <a:ext cx="2240100" cy="32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22"/>
          <p:cNvPicPr preferRelativeResize="0"/>
          <p:nvPr/>
        </p:nvPicPr>
        <p:blipFill rotWithShape="1">
          <a:blip r:embed="rId3">
            <a:alphaModFix/>
          </a:blip>
          <a:srcRect t="21288" b="9005"/>
          <a:stretch/>
        </p:blipFill>
        <p:spPr>
          <a:xfrm>
            <a:off x="4137750" y="1042402"/>
            <a:ext cx="2240100" cy="10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2"/>
          <p:cNvSpPr/>
          <p:nvPr/>
        </p:nvSpPr>
        <p:spPr>
          <a:xfrm>
            <a:off x="4155275" y="1042400"/>
            <a:ext cx="2214300" cy="1038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919191">
                  <a:alpha val="9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207050" y="18878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Featured Drinks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4288950" y="226557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433550" y="235482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Popular Now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4298825" y="275232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2"/>
          <p:cNvSpPr txBox="1">
            <a:spLocks noGrp="1"/>
          </p:cNvSpPr>
          <p:nvPr>
            <p:ph type="title"/>
          </p:nvPr>
        </p:nvSpPr>
        <p:spPr>
          <a:xfrm>
            <a:off x="4443425" y="284157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Recent Searches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" name="Google Shape;305;p22"/>
          <p:cNvSpPr/>
          <p:nvPr/>
        </p:nvSpPr>
        <p:spPr>
          <a:xfrm>
            <a:off x="4298825" y="3272488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2"/>
          <p:cNvSpPr txBox="1">
            <a:spLocks noGrp="1"/>
          </p:cNvSpPr>
          <p:nvPr>
            <p:ph type="title"/>
          </p:nvPr>
        </p:nvSpPr>
        <p:spPr>
          <a:xfrm>
            <a:off x="4443425" y="33617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My Favorites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4316700" y="152473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09" name="Google Shape;309;p22"/>
          <p:cNvSpPr/>
          <p:nvPr/>
        </p:nvSpPr>
        <p:spPr>
          <a:xfrm>
            <a:off x="4813950" y="152473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10" name="Google Shape;310;p22"/>
          <p:cNvSpPr/>
          <p:nvPr/>
        </p:nvSpPr>
        <p:spPr>
          <a:xfrm>
            <a:off x="5311200" y="152473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11" name="Google Shape;311;p22"/>
          <p:cNvSpPr txBox="1"/>
          <p:nvPr/>
        </p:nvSpPr>
        <p:spPr>
          <a:xfrm>
            <a:off x="4319425" y="1820913"/>
            <a:ext cx="505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Juice 1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2"/>
          <p:cNvSpPr txBox="1"/>
          <p:nvPr/>
        </p:nvSpPr>
        <p:spPr>
          <a:xfrm>
            <a:off x="4741200" y="1820913"/>
            <a:ext cx="5958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Some Tea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5337000" y="1820913"/>
            <a:ext cx="505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Latte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2"/>
          <p:cNvSpPr/>
          <p:nvPr/>
        </p:nvSpPr>
        <p:spPr>
          <a:xfrm>
            <a:off x="4316700" y="225118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15" name="Google Shape;315;p22"/>
          <p:cNvSpPr/>
          <p:nvPr/>
        </p:nvSpPr>
        <p:spPr>
          <a:xfrm>
            <a:off x="4813950" y="225118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16" name="Google Shape;316;p22"/>
          <p:cNvSpPr/>
          <p:nvPr/>
        </p:nvSpPr>
        <p:spPr>
          <a:xfrm>
            <a:off x="5311200" y="225118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17" name="Google Shape;317;p22"/>
          <p:cNvSpPr/>
          <p:nvPr/>
        </p:nvSpPr>
        <p:spPr>
          <a:xfrm>
            <a:off x="4142375" y="874250"/>
            <a:ext cx="2240100" cy="3426300"/>
          </a:xfrm>
          <a:prstGeom prst="rect">
            <a:avLst/>
          </a:prstGeom>
          <a:solidFill>
            <a:srgbClr val="939393">
              <a:alpha val="46930"/>
            </a:srgbClr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4137750" y="888188"/>
            <a:ext cx="1767900" cy="3398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4137775" y="888188"/>
            <a:ext cx="1767900" cy="11283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4147625" y="729150"/>
            <a:ext cx="2240100" cy="162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21" name="Google Shape;321;p22">
            <a:hlinkClick r:id="" action="ppaction://hlinkshowjump?jump=previousslide"/>
          </p:cNvPr>
          <p:cNvSpPr/>
          <p:nvPr/>
        </p:nvSpPr>
        <p:spPr>
          <a:xfrm>
            <a:off x="4262227" y="2215886"/>
            <a:ext cx="251240" cy="219262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8DD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22"/>
          <p:cNvGrpSpPr/>
          <p:nvPr/>
        </p:nvGrpSpPr>
        <p:grpSpPr>
          <a:xfrm>
            <a:off x="4274893" y="2574467"/>
            <a:ext cx="225920" cy="230572"/>
            <a:chOff x="3955900" y="2984500"/>
            <a:chExt cx="414000" cy="422525"/>
          </a:xfrm>
        </p:grpSpPr>
        <p:sp>
          <p:nvSpPr>
            <p:cNvPr id="323" name="Google Shape;323;p22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8D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8D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8D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2"/>
          <p:cNvSpPr/>
          <p:nvPr/>
        </p:nvSpPr>
        <p:spPr>
          <a:xfrm>
            <a:off x="4271890" y="3283993"/>
            <a:ext cx="231922" cy="23190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8DD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4284542" y="2944397"/>
            <a:ext cx="206602" cy="19727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8DD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">
            <a:hlinkClick r:id="rId5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531800" y="2159913"/>
            <a:ext cx="805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Home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9" name="Google Shape;329;p22">
            <a:hlinkClick r:id="rId6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531800" y="2523375"/>
            <a:ext cx="805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Search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0" name="Google Shape;330;p22">
            <a:hlinkClick r:id="rId7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513475" y="2886838"/>
            <a:ext cx="805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1" name="Google Shape;331;p22">
            <a:hlinkClick r:id="rId8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531800" y="3290975"/>
            <a:ext cx="805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Settings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32" name="Google Shape;332;p22"/>
          <p:cNvCxnSpPr/>
          <p:nvPr/>
        </p:nvCxnSpPr>
        <p:spPr>
          <a:xfrm>
            <a:off x="4244400" y="2508513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2"/>
          <p:cNvCxnSpPr/>
          <p:nvPr/>
        </p:nvCxnSpPr>
        <p:spPr>
          <a:xfrm>
            <a:off x="4244400" y="2876138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22"/>
          <p:cNvCxnSpPr/>
          <p:nvPr/>
        </p:nvCxnSpPr>
        <p:spPr>
          <a:xfrm>
            <a:off x="4244400" y="3240263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p22"/>
          <p:cNvSpPr/>
          <p:nvPr/>
        </p:nvSpPr>
        <p:spPr>
          <a:xfrm>
            <a:off x="4261784" y="1208062"/>
            <a:ext cx="505200" cy="505200"/>
          </a:xfrm>
          <a:prstGeom prst="ellipse">
            <a:avLst/>
          </a:prstGeom>
          <a:solidFill>
            <a:srgbClr val="D9D9D9"/>
          </a:solidFill>
          <a:ln>
            <a:noFill/>
          </a:ln>
          <a:effectLst>
            <a:outerShdw blurRad="57150" dist="9525" dir="1380001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4358903" y="1296740"/>
            <a:ext cx="310960" cy="32784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2"/>
          <p:cNvSpPr txBox="1">
            <a:spLocks noGrp="1"/>
          </p:cNvSpPr>
          <p:nvPr>
            <p:ph type="title"/>
          </p:nvPr>
        </p:nvSpPr>
        <p:spPr>
          <a:xfrm>
            <a:off x="4813950" y="1170238"/>
            <a:ext cx="109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Hello,</a:t>
            </a:r>
            <a:endParaRPr sz="11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User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22">
            <a:hlinkClick r:id="rId9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5134650" y="4018163"/>
            <a:ext cx="450300" cy="14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Logout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9" name="Google Shape;339;p22"/>
          <p:cNvPicPr preferRelativeResize="0"/>
          <p:nvPr/>
        </p:nvPicPr>
        <p:blipFill>
          <a:blip r:embed="rId10">
            <a:alphaModFix amt="52999"/>
          </a:blip>
          <a:stretch>
            <a:fillRect/>
          </a:stretch>
        </p:blipFill>
        <p:spPr>
          <a:xfrm>
            <a:off x="5640425" y="4011109"/>
            <a:ext cx="185000" cy="1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2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User Sidebar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347" name="Google Shape;347;p23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3"/>
          <p:cNvSpPr/>
          <p:nvPr/>
        </p:nvSpPr>
        <p:spPr>
          <a:xfrm>
            <a:off x="4142300" y="1041900"/>
            <a:ext cx="2240100" cy="3237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3"/>
          <p:cNvSpPr/>
          <p:nvPr/>
        </p:nvSpPr>
        <p:spPr>
          <a:xfrm>
            <a:off x="4316675" y="151745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50" name="Google Shape;350;p23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3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title"/>
          </p:nvPr>
        </p:nvSpPr>
        <p:spPr>
          <a:xfrm>
            <a:off x="4319400" y="1186250"/>
            <a:ext cx="1306800" cy="331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5BC7AA"/>
                </a:solidFill>
                <a:latin typeface="Montserrat"/>
                <a:ea typeface="Montserrat"/>
                <a:cs typeface="Montserrat"/>
                <a:sym typeface="Montserrat"/>
              </a:rPr>
              <a:t>My Favorites</a:t>
            </a:r>
            <a:endParaRPr sz="1100" b="1">
              <a:solidFill>
                <a:srgbClr val="5BC7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23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5" name="Google Shape;355;p23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356" name="Google Shape;356;p23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23"/>
          <p:cNvSpPr/>
          <p:nvPr/>
        </p:nvSpPr>
        <p:spPr>
          <a:xfrm>
            <a:off x="4813925" y="151745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62" name="Google Shape;362;p23"/>
          <p:cNvSpPr/>
          <p:nvPr/>
        </p:nvSpPr>
        <p:spPr>
          <a:xfrm>
            <a:off x="5311175" y="151745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63" name="Google Shape;363;p23"/>
          <p:cNvSpPr/>
          <p:nvPr/>
        </p:nvSpPr>
        <p:spPr>
          <a:xfrm>
            <a:off x="5808425" y="151745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64" name="Google Shape;364;p23"/>
          <p:cNvSpPr txBox="1"/>
          <p:nvPr/>
        </p:nvSpPr>
        <p:spPr>
          <a:xfrm>
            <a:off x="4319400" y="1868600"/>
            <a:ext cx="505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Juice 1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4741175" y="1868196"/>
            <a:ext cx="5958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Some Tea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5333825" y="1860106"/>
            <a:ext cx="505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Latte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5780975" y="1858589"/>
            <a:ext cx="505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Shake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4316675" y="224390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69" name="Google Shape;369;p23"/>
          <p:cNvSpPr/>
          <p:nvPr/>
        </p:nvSpPr>
        <p:spPr>
          <a:xfrm>
            <a:off x="4813925" y="224390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70" name="Google Shape;370;p23"/>
          <p:cNvSpPr/>
          <p:nvPr/>
        </p:nvSpPr>
        <p:spPr>
          <a:xfrm>
            <a:off x="5311175" y="224390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71" name="Google Shape;371;p23"/>
          <p:cNvSpPr/>
          <p:nvPr/>
        </p:nvSpPr>
        <p:spPr>
          <a:xfrm>
            <a:off x="5808425" y="224390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72" name="Google Shape;372;p23"/>
          <p:cNvSpPr txBox="1"/>
          <p:nvPr/>
        </p:nvSpPr>
        <p:spPr>
          <a:xfrm>
            <a:off x="4274100" y="2594200"/>
            <a:ext cx="5958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Espresso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4763825" y="2591367"/>
            <a:ext cx="5505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Depresso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5312310" y="2591367"/>
            <a:ext cx="505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Milktea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5796902" y="2585240"/>
            <a:ext cx="505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Frappe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3"/>
          <p:cNvSpPr/>
          <p:nvPr/>
        </p:nvSpPr>
        <p:spPr>
          <a:xfrm>
            <a:off x="4316675" y="287740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77" name="Google Shape;377;p23"/>
          <p:cNvSpPr/>
          <p:nvPr/>
        </p:nvSpPr>
        <p:spPr>
          <a:xfrm>
            <a:off x="4813925" y="2877400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78" name="Google Shape;378;p23"/>
          <p:cNvSpPr txBox="1"/>
          <p:nvPr/>
        </p:nvSpPr>
        <p:spPr>
          <a:xfrm>
            <a:off x="4238725" y="3214533"/>
            <a:ext cx="5958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Drink1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3"/>
          <p:cNvSpPr txBox="1"/>
          <p:nvPr/>
        </p:nvSpPr>
        <p:spPr>
          <a:xfrm>
            <a:off x="4763825" y="3215254"/>
            <a:ext cx="5505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Drink2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3"/>
          <p:cNvSpPr/>
          <p:nvPr/>
        </p:nvSpPr>
        <p:spPr>
          <a:xfrm>
            <a:off x="5306800" y="287738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81" name="Google Shape;381;p23"/>
          <p:cNvSpPr/>
          <p:nvPr/>
        </p:nvSpPr>
        <p:spPr>
          <a:xfrm>
            <a:off x="5804050" y="287738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382" name="Google Shape;382;p23"/>
          <p:cNvSpPr txBox="1"/>
          <p:nvPr/>
        </p:nvSpPr>
        <p:spPr>
          <a:xfrm>
            <a:off x="5244275" y="3221550"/>
            <a:ext cx="5958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Drink3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5748012" y="3219565"/>
            <a:ext cx="5505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 dirty="0">
                <a:latin typeface="Roboto"/>
                <a:ea typeface="Roboto"/>
                <a:cs typeface="Roboto"/>
                <a:sym typeface="Roboto"/>
              </a:rPr>
              <a:t>Drink4</a:t>
            </a:r>
            <a:endParaRPr sz="6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3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Favorites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"/>
          <p:cNvSpPr/>
          <p:nvPr/>
        </p:nvSpPr>
        <p:spPr>
          <a:xfrm>
            <a:off x="4142300" y="1041900"/>
            <a:ext cx="2240100" cy="3237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29265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4199975" y="1096950"/>
            <a:ext cx="2070300" cy="2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Brightness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Font Size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Notification 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Account Settings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Help and support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Donate to us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About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Settings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6" name="Google Shape;396;p24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4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0" name="Google Shape;400;p24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401" name="Google Shape;401;p2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6" name="Google Shape;406;p24"/>
          <p:cNvCxnSpPr/>
          <p:nvPr/>
        </p:nvCxnSpPr>
        <p:spPr>
          <a:xfrm>
            <a:off x="4247975" y="1753525"/>
            <a:ext cx="19575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4"/>
          <p:cNvCxnSpPr/>
          <p:nvPr/>
        </p:nvCxnSpPr>
        <p:spPr>
          <a:xfrm>
            <a:off x="4256375" y="2403375"/>
            <a:ext cx="19575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4"/>
          <p:cNvCxnSpPr/>
          <p:nvPr/>
        </p:nvCxnSpPr>
        <p:spPr>
          <a:xfrm>
            <a:off x="4240475" y="3112475"/>
            <a:ext cx="19575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4"/>
          <p:cNvCxnSpPr/>
          <p:nvPr/>
        </p:nvCxnSpPr>
        <p:spPr>
          <a:xfrm>
            <a:off x="4256375" y="1434425"/>
            <a:ext cx="19575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24"/>
          <p:cNvCxnSpPr/>
          <p:nvPr/>
        </p:nvCxnSpPr>
        <p:spPr>
          <a:xfrm>
            <a:off x="4240475" y="2088650"/>
            <a:ext cx="19575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24"/>
          <p:cNvCxnSpPr/>
          <p:nvPr/>
        </p:nvCxnSpPr>
        <p:spPr>
          <a:xfrm>
            <a:off x="4256375" y="2775200"/>
            <a:ext cx="19575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"/>
          <p:cNvSpPr/>
          <p:nvPr/>
        </p:nvSpPr>
        <p:spPr>
          <a:xfrm>
            <a:off x="4142375" y="719785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5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4137750" y="1043750"/>
            <a:ext cx="2240100" cy="3257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5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5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5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3" name="Google Shape;423;p25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424" name="Google Shape;424;p25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5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5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5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3" name="Google Shape;433;p25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434" name="Google Shape;434;p25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2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440" name="Google Shape;440;p25">
            <a:hlinkClick r:id="rId4" action="ppaction://hlinksldjump"/>
          </p:cNvPr>
          <p:cNvSpPr/>
          <p:nvPr/>
        </p:nvSpPr>
        <p:spPr>
          <a:xfrm>
            <a:off x="4360375" y="2201675"/>
            <a:ext cx="17703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Coffee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25"/>
          <p:cNvSpPr/>
          <p:nvPr/>
        </p:nvSpPr>
        <p:spPr>
          <a:xfrm>
            <a:off x="4372650" y="2710250"/>
            <a:ext cx="17703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Ice Blended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25"/>
          <p:cNvSpPr/>
          <p:nvPr/>
        </p:nvSpPr>
        <p:spPr>
          <a:xfrm>
            <a:off x="4372650" y="3218825"/>
            <a:ext cx="17703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25"/>
          <p:cNvSpPr/>
          <p:nvPr/>
        </p:nvSpPr>
        <p:spPr>
          <a:xfrm>
            <a:off x="4382525" y="3727400"/>
            <a:ext cx="17703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Frappe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25"/>
          <p:cNvSpPr txBox="1"/>
          <p:nvPr/>
        </p:nvSpPr>
        <p:spPr>
          <a:xfrm>
            <a:off x="4148425" y="1800125"/>
            <a:ext cx="2214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Search by Category</a:t>
            </a:r>
            <a:endParaRPr sz="12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25"/>
          <p:cNvSpPr/>
          <p:nvPr/>
        </p:nvSpPr>
        <p:spPr>
          <a:xfrm>
            <a:off x="4360375" y="1224850"/>
            <a:ext cx="1770300" cy="30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        Search by name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4032504" y="348325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Search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4160525" y="1602634"/>
            <a:ext cx="2214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0" name="Google Shape;450;p25"/>
          <p:cNvCxnSpPr/>
          <p:nvPr/>
        </p:nvCxnSpPr>
        <p:spPr>
          <a:xfrm>
            <a:off x="4256375" y="1741125"/>
            <a:ext cx="8271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25"/>
          <p:cNvCxnSpPr/>
          <p:nvPr/>
        </p:nvCxnSpPr>
        <p:spPr>
          <a:xfrm>
            <a:off x="5459050" y="1741125"/>
            <a:ext cx="8271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2" name="Google Shape;452;p25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4382525" y="1251854"/>
            <a:ext cx="249600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"/>
          <p:cNvSpPr/>
          <p:nvPr/>
        </p:nvSpPr>
        <p:spPr>
          <a:xfrm>
            <a:off x="5978500" y="2333475"/>
            <a:ext cx="93000" cy="1122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5978500" y="2839688"/>
            <a:ext cx="93000" cy="1122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5978500" y="3348275"/>
            <a:ext cx="93000" cy="1122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5"/>
          <p:cNvSpPr/>
          <p:nvPr/>
        </p:nvSpPr>
        <p:spPr>
          <a:xfrm>
            <a:off x="5978500" y="3878563"/>
            <a:ext cx="93000" cy="1122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A9F40CD8-558B-43C4-924B-2379FF27285A}"/>
              </a:ext>
            </a:extLst>
          </p:cNvPr>
          <p:cNvSpPr/>
          <p:nvPr/>
        </p:nvSpPr>
        <p:spPr>
          <a:xfrm>
            <a:off x="4178300" y="755621"/>
            <a:ext cx="325120" cy="257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"/>
          <p:cNvSpPr/>
          <p:nvPr/>
        </p:nvSpPr>
        <p:spPr>
          <a:xfrm>
            <a:off x="4142375" y="719785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/>
          <p:nvPr/>
        </p:nvSpPr>
        <p:spPr>
          <a:xfrm>
            <a:off x="4137750" y="1043750"/>
            <a:ext cx="2240100" cy="3257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6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6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6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6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8" name="Google Shape;468;p26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469" name="Google Shape;469;p2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6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6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6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8" name="Google Shape;478;p26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479" name="Google Shape;479;p2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485" name="Google Shape;485;p26"/>
          <p:cNvSpPr/>
          <p:nvPr/>
        </p:nvSpPr>
        <p:spPr>
          <a:xfrm>
            <a:off x="4360375" y="2201675"/>
            <a:ext cx="17703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Coffee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26"/>
          <p:cNvSpPr/>
          <p:nvPr/>
        </p:nvSpPr>
        <p:spPr>
          <a:xfrm>
            <a:off x="4372650" y="2710250"/>
            <a:ext cx="17703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Ice Blended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26"/>
          <p:cNvSpPr/>
          <p:nvPr/>
        </p:nvSpPr>
        <p:spPr>
          <a:xfrm>
            <a:off x="4372650" y="3218825"/>
            <a:ext cx="17703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26"/>
          <p:cNvSpPr/>
          <p:nvPr/>
        </p:nvSpPr>
        <p:spPr>
          <a:xfrm>
            <a:off x="4382525" y="3727400"/>
            <a:ext cx="17703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Frappe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26"/>
          <p:cNvSpPr txBox="1"/>
          <p:nvPr/>
        </p:nvSpPr>
        <p:spPr>
          <a:xfrm>
            <a:off x="4148425" y="1800125"/>
            <a:ext cx="2214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Search by Category</a:t>
            </a:r>
            <a:endParaRPr sz="12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26"/>
          <p:cNvSpPr/>
          <p:nvPr/>
        </p:nvSpPr>
        <p:spPr>
          <a:xfrm>
            <a:off x="4360375" y="1256713"/>
            <a:ext cx="1770300" cy="30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        Search by name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6">
            <a:hlinkClick r:id="rId4" action="ppaction://hlinksldjump"/>
          </p:cNvPr>
          <p:cNvSpPr/>
          <p:nvPr/>
        </p:nvSpPr>
        <p:spPr>
          <a:xfrm>
            <a:off x="4228400" y="988400"/>
            <a:ext cx="2013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6"/>
          <p:cNvSpPr/>
          <p:nvPr/>
        </p:nvSpPr>
        <p:spPr>
          <a:xfrm>
            <a:off x="4032504" y="348325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6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Search Page II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4" name="Google Shape;494;p26"/>
          <p:cNvSpPr txBox="1"/>
          <p:nvPr/>
        </p:nvSpPr>
        <p:spPr>
          <a:xfrm>
            <a:off x="4160525" y="1602634"/>
            <a:ext cx="2214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5" name="Google Shape;495;p26"/>
          <p:cNvCxnSpPr/>
          <p:nvPr/>
        </p:nvCxnSpPr>
        <p:spPr>
          <a:xfrm>
            <a:off x="4256375" y="1741125"/>
            <a:ext cx="8271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26"/>
          <p:cNvCxnSpPr/>
          <p:nvPr/>
        </p:nvCxnSpPr>
        <p:spPr>
          <a:xfrm>
            <a:off x="5459050" y="1741125"/>
            <a:ext cx="8271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7" name="Google Shape;497;p26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4394400" y="1292317"/>
            <a:ext cx="249600" cy="24962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6"/>
          <p:cNvSpPr/>
          <p:nvPr/>
        </p:nvSpPr>
        <p:spPr>
          <a:xfrm>
            <a:off x="4142375" y="741350"/>
            <a:ext cx="2240100" cy="3559200"/>
          </a:xfrm>
          <a:prstGeom prst="rect">
            <a:avLst/>
          </a:prstGeom>
          <a:solidFill>
            <a:srgbClr val="939393">
              <a:alpha val="46930"/>
            </a:srgbClr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360375" y="1869575"/>
            <a:ext cx="1792500" cy="1563000"/>
          </a:xfrm>
          <a:prstGeom prst="roundRect">
            <a:avLst>
              <a:gd name="adj" fmla="val 2933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6"/>
          <p:cNvSpPr txBox="1"/>
          <p:nvPr/>
        </p:nvSpPr>
        <p:spPr>
          <a:xfrm>
            <a:off x="4360375" y="1895600"/>
            <a:ext cx="17925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Select your choice: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1" name="Google Shape;501;p26"/>
          <p:cNvSpPr txBox="1"/>
          <p:nvPr/>
        </p:nvSpPr>
        <p:spPr>
          <a:xfrm>
            <a:off x="4371550" y="2119234"/>
            <a:ext cx="1087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            Hot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            Cold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6"/>
          <p:cNvSpPr/>
          <p:nvPr/>
        </p:nvSpPr>
        <p:spPr>
          <a:xfrm>
            <a:off x="4543775" y="2353675"/>
            <a:ext cx="135900" cy="135900"/>
          </a:xfrm>
          <a:prstGeom prst="ellipse">
            <a:avLst/>
          </a:prstGeom>
          <a:noFill/>
          <a:ln w="19050" cap="flat" cmpd="sng">
            <a:solidFill>
              <a:srgbClr val="5BC7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>
            <a:off x="4543775" y="2671238"/>
            <a:ext cx="135900" cy="1359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/>
          <p:nvPr/>
        </p:nvSpPr>
        <p:spPr>
          <a:xfrm>
            <a:off x="4562525" y="2372425"/>
            <a:ext cx="98400" cy="98400"/>
          </a:xfrm>
          <a:prstGeom prst="ellipse">
            <a:avLst/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6">
            <a:hlinkClick r:id="rId4" action="ppaction://hlinksldjump"/>
          </p:cNvPr>
          <p:cNvSpPr txBox="1"/>
          <p:nvPr/>
        </p:nvSpPr>
        <p:spPr>
          <a:xfrm>
            <a:off x="5824225" y="3194075"/>
            <a:ext cx="1752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OK</a:t>
            </a:r>
            <a:endParaRPr sz="900" dirty="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06" name="Google Shape;506;p26"/>
          <p:cNvCxnSpPr/>
          <p:nvPr/>
        </p:nvCxnSpPr>
        <p:spPr>
          <a:xfrm>
            <a:off x="4360375" y="2228025"/>
            <a:ext cx="1792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26"/>
          <p:cNvCxnSpPr/>
          <p:nvPr/>
        </p:nvCxnSpPr>
        <p:spPr>
          <a:xfrm>
            <a:off x="4371575" y="3064900"/>
            <a:ext cx="1792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6">
            <a:hlinkClick r:id="rId6" action="ppaction://hlinksldjump"/>
          </p:cNvPr>
          <p:cNvSpPr txBox="1"/>
          <p:nvPr/>
        </p:nvSpPr>
        <p:spPr>
          <a:xfrm>
            <a:off x="5113375" y="3194088"/>
            <a:ext cx="4500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CANCEL</a:t>
            </a:r>
            <a:endParaRPr sz="900" dirty="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4142300" y="1041900"/>
            <a:ext cx="2240100" cy="3237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 txBox="1">
            <a:spLocks noGrp="1"/>
          </p:cNvSpPr>
          <p:nvPr>
            <p:ph type="title"/>
          </p:nvPr>
        </p:nvSpPr>
        <p:spPr>
          <a:xfrm>
            <a:off x="4179000" y="1110038"/>
            <a:ext cx="1828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F967B"/>
                </a:solidFill>
                <a:latin typeface="Montserrat"/>
                <a:ea typeface="Montserrat"/>
                <a:cs typeface="Montserrat"/>
                <a:sym typeface="Montserrat"/>
              </a:rPr>
              <a:t>Results:</a:t>
            </a:r>
            <a:endParaRPr sz="1100" b="1">
              <a:solidFill>
                <a:srgbClr val="1F96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27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 txBox="1">
            <a:spLocks noGrp="1"/>
          </p:cNvSpPr>
          <p:nvPr>
            <p:ph type="title"/>
          </p:nvPr>
        </p:nvSpPr>
        <p:spPr>
          <a:xfrm>
            <a:off x="4581525" y="755625"/>
            <a:ext cx="13764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1" name="Google Shape;521;p27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522" name="Google Shape;522;p2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27"/>
          <p:cNvSpPr/>
          <p:nvPr/>
        </p:nvSpPr>
        <p:spPr>
          <a:xfrm>
            <a:off x="4181700" y="1445300"/>
            <a:ext cx="2152200" cy="450000"/>
          </a:xfrm>
          <a:prstGeom prst="roundRect">
            <a:avLst>
              <a:gd name="adj" fmla="val 37478"/>
            </a:avLst>
          </a:prstGeom>
          <a:solidFill>
            <a:srgbClr val="5BC7AA"/>
          </a:solidFill>
          <a:ln>
            <a:noFill/>
          </a:ln>
          <a:effectLst>
            <a:outerShdw blurRad="57150" dist="28575" dir="186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8" name="Google Shape;5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124" y="1486613"/>
            <a:ext cx="449001" cy="36737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7"/>
          <p:cNvSpPr txBox="1"/>
          <p:nvPr/>
        </p:nvSpPr>
        <p:spPr>
          <a:xfrm>
            <a:off x="4781125" y="1503938"/>
            <a:ext cx="10995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Espresso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0" name="Google Shape;530;p27"/>
          <p:cNvSpPr/>
          <p:nvPr/>
        </p:nvSpPr>
        <p:spPr>
          <a:xfrm>
            <a:off x="4181700" y="1933825"/>
            <a:ext cx="2152200" cy="450000"/>
          </a:xfrm>
          <a:prstGeom prst="roundRect">
            <a:avLst>
              <a:gd name="adj" fmla="val 37478"/>
            </a:avLst>
          </a:prstGeom>
          <a:solidFill>
            <a:srgbClr val="5BC7AA"/>
          </a:solidFill>
          <a:ln>
            <a:noFill/>
          </a:ln>
          <a:effectLst>
            <a:outerShdw blurRad="57150" dist="28575" dir="186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 txBox="1"/>
          <p:nvPr/>
        </p:nvSpPr>
        <p:spPr>
          <a:xfrm>
            <a:off x="4781125" y="1975225"/>
            <a:ext cx="10995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Depresso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2" name="Google Shape;532;p27"/>
          <p:cNvSpPr/>
          <p:nvPr/>
        </p:nvSpPr>
        <p:spPr>
          <a:xfrm>
            <a:off x="4186325" y="2416038"/>
            <a:ext cx="2152200" cy="450000"/>
          </a:xfrm>
          <a:prstGeom prst="roundRect">
            <a:avLst>
              <a:gd name="adj" fmla="val 37478"/>
            </a:avLst>
          </a:prstGeom>
          <a:solidFill>
            <a:srgbClr val="5BC7AA"/>
          </a:solidFill>
          <a:ln>
            <a:noFill/>
          </a:ln>
          <a:effectLst>
            <a:outerShdw blurRad="57150" dist="28575" dir="186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>
            <a:hlinkClick r:id="rId5" action="ppaction://hlinksldjump"/>
          </p:cNvPr>
          <p:cNvSpPr txBox="1"/>
          <p:nvPr/>
        </p:nvSpPr>
        <p:spPr>
          <a:xfrm>
            <a:off x="4785750" y="2457450"/>
            <a:ext cx="15966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Salted Caramel Co...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" name="Google Shape;534;p27"/>
          <p:cNvSpPr/>
          <p:nvPr/>
        </p:nvSpPr>
        <p:spPr>
          <a:xfrm>
            <a:off x="4181700" y="2898275"/>
            <a:ext cx="2152200" cy="450000"/>
          </a:xfrm>
          <a:prstGeom prst="roundRect">
            <a:avLst>
              <a:gd name="adj" fmla="val 37478"/>
            </a:avLst>
          </a:prstGeom>
          <a:solidFill>
            <a:srgbClr val="5BC7AA"/>
          </a:solidFill>
          <a:ln>
            <a:noFill/>
          </a:ln>
          <a:effectLst>
            <a:outerShdw blurRad="57150" dist="28575" dir="186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 txBox="1"/>
          <p:nvPr/>
        </p:nvSpPr>
        <p:spPr>
          <a:xfrm>
            <a:off x="4781125" y="2939675"/>
            <a:ext cx="10995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Frappuccino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6" name="Google Shape;536;p27"/>
          <p:cNvSpPr/>
          <p:nvPr/>
        </p:nvSpPr>
        <p:spPr>
          <a:xfrm>
            <a:off x="4181700" y="3380500"/>
            <a:ext cx="2152200" cy="450000"/>
          </a:xfrm>
          <a:prstGeom prst="roundRect">
            <a:avLst>
              <a:gd name="adj" fmla="val 37478"/>
            </a:avLst>
          </a:prstGeom>
          <a:solidFill>
            <a:srgbClr val="5BC7AA"/>
          </a:solidFill>
          <a:ln>
            <a:noFill/>
          </a:ln>
          <a:effectLst>
            <a:outerShdw blurRad="57150" dist="28575" dir="186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 txBox="1"/>
          <p:nvPr/>
        </p:nvSpPr>
        <p:spPr>
          <a:xfrm>
            <a:off x="4781125" y="3421900"/>
            <a:ext cx="10995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Green Tea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8" name="Google Shape;538;p27"/>
          <p:cNvSpPr/>
          <p:nvPr/>
        </p:nvSpPr>
        <p:spPr>
          <a:xfrm>
            <a:off x="4181700" y="3862725"/>
            <a:ext cx="2152200" cy="450000"/>
          </a:xfrm>
          <a:prstGeom prst="roundRect">
            <a:avLst>
              <a:gd name="adj" fmla="val 37478"/>
            </a:avLst>
          </a:prstGeom>
          <a:solidFill>
            <a:srgbClr val="5BC7AA"/>
          </a:solidFill>
          <a:ln>
            <a:noFill/>
          </a:ln>
          <a:effectLst>
            <a:outerShdw blurRad="57150" dist="28575" dir="186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 txBox="1"/>
          <p:nvPr/>
        </p:nvSpPr>
        <p:spPr>
          <a:xfrm>
            <a:off x="4781125" y="3904125"/>
            <a:ext cx="1352238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Waldo’s Drink</a:t>
            </a:r>
            <a:endParaRPr sz="1200"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p27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Search Results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42" name="Google Shape;542;p27"/>
          <p:cNvPicPr preferRelativeResize="0"/>
          <p:nvPr/>
        </p:nvPicPr>
        <p:blipFill rotWithShape="1">
          <a:blip r:embed="rId6">
            <a:alphaModFix/>
          </a:blip>
          <a:srcRect l="31068" t="4659" r="3840" b="8887"/>
          <a:stretch/>
        </p:blipFill>
        <p:spPr>
          <a:xfrm>
            <a:off x="4319124" y="1971988"/>
            <a:ext cx="448998" cy="36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9125" y="2457371"/>
            <a:ext cx="449001" cy="36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7"/>
          <p:cNvPicPr preferRelativeResize="0"/>
          <p:nvPr/>
        </p:nvPicPr>
        <p:blipFill rotWithShape="1">
          <a:blip r:embed="rId8">
            <a:alphaModFix/>
          </a:blip>
          <a:srcRect t="22199" b="8601"/>
          <a:stretch/>
        </p:blipFill>
        <p:spPr>
          <a:xfrm>
            <a:off x="4319124" y="2939588"/>
            <a:ext cx="449000" cy="36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7"/>
          <p:cNvPicPr preferRelativeResize="0"/>
          <p:nvPr/>
        </p:nvPicPr>
        <p:blipFill rotWithShape="1">
          <a:blip r:embed="rId9">
            <a:alphaModFix/>
          </a:blip>
          <a:srcRect l="7504" r="6340"/>
          <a:stretch/>
        </p:blipFill>
        <p:spPr>
          <a:xfrm>
            <a:off x="4332125" y="3421820"/>
            <a:ext cx="449000" cy="36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32124" y="3904051"/>
            <a:ext cx="448999" cy="36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8"/>
          <p:cNvSpPr/>
          <p:nvPr/>
        </p:nvSpPr>
        <p:spPr>
          <a:xfrm>
            <a:off x="4142300" y="1041900"/>
            <a:ext cx="2240100" cy="3237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Google Shape;5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03" y="903951"/>
            <a:ext cx="2240100" cy="14904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8"/>
          <p:cNvSpPr/>
          <p:nvPr/>
        </p:nvSpPr>
        <p:spPr>
          <a:xfrm>
            <a:off x="4142375" y="891350"/>
            <a:ext cx="2240100" cy="3564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Salted Caramel Coffee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28983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555" name="Google Shape;555;p28"/>
          <p:cNvSpPr txBox="1"/>
          <p:nvPr/>
        </p:nvSpPr>
        <p:spPr>
          <a:xfrm>
            <a:off x="4151850" y="2911375"/>
            <a:ext cx="223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Ingredients</a:t>
            </a:r>
            <a:r>
              <a:rPr lang="en" sz="900">
                <a:solidFill>
                  <a:srgbClr val="1F967B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solidFill>
                <a:srgbClr val="1F967B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Ground Coffee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Sugar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Salt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Milk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Recipe</a:t>
            </a:r>
            <a:r>
              <a:rPr lang="en" sz="900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1: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Brew the coffee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2: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Add sugar and milk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3: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Add a pinch of salt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28"/>
          <p:cNvSpPr/>
          <p:nvPr/>
        </p:nvSpPr>
        <p:spPr>
          <a:xfrm>
            <a:off x="4032504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8"/>
          <p:cNvSpPr txBox="1"/>
          <p:nvPr/>
        </p:nvSpPr>
        <p:spPr>
          <a:xfrm>
            <a:off x="4163400" y="4279000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User Recipe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8" name="Google Shape;558;p28"/>
          <p:cNvSpPr/>
          <p:nvPr/>
        </p:nvSpPr>
        <p:spPr>
          <a:xfrm>
            <a:off x="4142375" y="729050"/>
            <a:ext cx="2240100" cy="162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59" name="Google Shape;559;p28"/>
          <p:cNvSpPr txBox="1"/>
          <p:nvPr/>
        </p:nvSpPr>
        <p:spPr>
          <a:xfrm>
            <a:off x="4137750" y="2429638"/>
            <a:ext cx="22143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F967B"/>
                </a:solidFill>
                <a:latin typeface="Roboto"/>
                <a:ea typeface="Roboto"/>
                <a:cs typeface="Roboto"/>
                <a:sym typeface="Roboto"/>
              </a:rPr>
              <a:t>Salted Caramel Coffee</a:t>
            </a:r>
            <a:endParaRPr sz="1100" b="1">
              <a:solidFill>
                <a:srgbClr val="1F967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0" name="Google Shape;560;p28"/>
          <p:cNvCxnSpPr/>
          <p:nvPr/>
        </p:nvCxnSpPr>
        <p:spPr>
          <a:xfrm rot="10800000">
            <a:off x="4262300" y="1068200"/>
            <a:ext cx="133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1" name="Google Shape;561;p28"/>
          <p:cNvSpPr/>
          <p:nvPr/>
        </p:nvSpPr>
        <p:spPr>
          <a:xfrm>
            <a:off x="6068350" y="1005811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48400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50091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51781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53472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55162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28"/>
          <p:cNvGrpSpPr/>
          <p:nvPr/>
        </p:nvGrpSpPr>
        <p:grpSpPr>
          <a:xfrm>
            <a:off x="5043805" y="2773828"/>
            <a:ext cx="98788" cy="98639"/>
            <a:chOff x="6660750" y="298550"/>
            <a:chExt cx="396900" cy="396300"/>
          </a:xfrm>
        </p:grpSpPr>
        <p:sp>
          <p:nvSpPr>
            <p:cNvPr id="568" name="Google Shape;568;p2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28"/>
          <p:cNvSpPr txBox="1"/>
          <p:nvPr/>
        </p:nvSpPr>
        <p:spPr>
          <a:xfrm>
            <a:off x="5178150" y="2762100"/>
            <a:ext cx="4863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5 min.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1" name="Google Shape;571;p28"/>
          <p:cNvCxnSpPr/>
          <p:nvPr/>
        </p:nvCxnSpPr>
        <p:spPr>
          <a:xfrm>
            <a:off x="4207225" y="2949225"/>
            <a:ext cx="210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28">
            <a:hlinkClick r:id="rId4" action="ppaction://hlinksldjump"/>
          </p:cNvPr>
          <p:cNvSpPr/>
          <p:nvPr/>
        </p:nvSpPr>
        <p:spPr>
          <a:xfrm>
            <a:off x="4228400" y="988400"/>
            <a:ext cx="2013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578" name="Google Shape;578;p29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9"/>
          <p:cNvSpPr/>
          <p:nvPr/>
        </p:nvSpPr>
        <p:spPr>
          <a:xfrm>
            <a:off x="4137750" y="1042400"/>
            <a:ext cx="2240100" cy="32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9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Main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1" name="Google Shape;581;p29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9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9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9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85" name="Google Shape;585;p29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586" name="Google Shape;586;p2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1" name="Google Shape;591;p29"/>
          <p:cNvPicPr preferRelativeResize="0"/>
          <p:nvPr/>
        </p:nvPicPr>
        <p:blipFill rotWithShape="1">
          <a:blip r:embed="rId4">
            <a:alphaModFix/>
          </a:blip>
          <a:srcRect t="21288" b="9005"/>
          <a:stretch/>
        </p:blipFill>
        <p:spPr>
          <a:xfrm>
            <a:off x="4137750" y="1042402"/>
            <a:ext cx="2240100" cy="10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9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9"/>
          <p:cNvSpPr/>
          <p:nvPr/>
        </p:nvSpPr>
        <p:spPr>
          <a:xfrm>
            <a:off x="4155275" y="1042400"/>
            <a:ext cx="2214300" cy="1038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919191">
                  <a:alpha val="9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9"/>
          <p:cNvSpPr txBox="1">
            <a:spLocks noGrp="1"/>
          </p:cNvSpPr>
          <p:nvPr>
            <p:ph type="title"/>
          </p:nvPr>
        </p:nvSpPr>
        <p:spPr>
          <a:xfrm>
            <a:off x="4207050" y="18878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Featured Drinks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29"/>
          <p:cNvSpPr/>
          <p:nvPr/>
        </p:nvSpPr>
        <p:spPr>
          <a:xfrm>
            <a:off x="4288950" y="226557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9"/>
          <p:cNvSpPr/>
          <p:nvPr/>
        </p:nvSpPr>
        <p:spPr>
          <a:xfrm rot="5400000">
            <a:off x="5901050" y="2358700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9"/>
          <p:cNvSpPr/>
          <p:nvPr/>
        </p:nvSpPr>
        <p:spPr>
          <a:xfrm>
            <a:off x="4298825" y="275232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4443425" y="284157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Recent Searches</a:t>
            </a:r>
            <a:endParaRPr sz="1000" dirty="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0" name="Google Shape;600;p29"/>
          <p:cNvSpPr/>
          <p:nvPr/>
        </p:nvSpPr>
        <p:spPr>
          <a:xfrm rot="5400000">
            <a:off x="5910925" y="2845450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9"/>
          <p:cNvSpPr/>
          <p:nvPr/>
        </p:nvSpPr>
        <p:spPr>
          <a:xfrm>
            <a:off x="4298825" y="3272488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4443425" y="33617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My Favorites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3" name="Google Shape;603;p29"/>
          <p:cNvSpPr/>
          <p:nvPr/>
        </p:nvSpPr>
        <p:spPr>
          <a:xfrm rot="5400000">
            <a:off x="5910925" y="3365613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9"/>
          <p:cNvSpPr/>
          <p:nvPr/>
        </p:nvSpPr>
        <p:spPr>
          <a:xfrm>
            <a:off x="6574050" y="2257374"/>
            <a:ext cx="102900" cy="102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9"/>
          <p:cNvSpPr/>
          <p:nvPr/>
        </p:nvSpPr>
        <p:spPr>
          <a:xfrm>
            <a:off x="5883625" y="1942287"/>
            <a:ext cx="81300" cy="8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9"/>
          <p:cNvSpPr/>
          <p:nvPr/>
        </p:nvSpPr>
        <p:spPr>
          <a:xfrm>
            <a:off x="5979683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9"/>
          <p:cNvSpPr/>
          <p:nvPr/>
        </p:nvSpPr>
        <p:spPr>
          <a:xfrm>
            <a:off x="6058688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9"/>
          <p:cNvSpPr/>
          <p:nvPr/>
        </p:nvSpPr>
        <p:spPr>
          <a:xfrm>
            <a:off x="6137694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9"/>
          <p:cNvSpPr/>
          <p:nvPr/>
        </p:nvSpPr>
        <p:spPr>
          <a:xfrm>
            <a:off x="6216699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9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Admin Home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" name="Google Shape;599;p29">
            <a:extLst>
              <a:ext uri="{FF2B5EF4-FFF2-40B4-BE49-F238E27FC236}">
                <a16:creationId xmlns:a16="http://schemas.microsoft.com/office/drawing/2014/main" id="{BFEE0F91-3826-4CB9-B770-91DE4F53DD13}"/>
              </a:ext>
            </a:extLst>
          </p:cNvPr>
          <p:cNvSpPr txBox="1">
            <a:spLocks/>
          </p:cNvSpPr>
          <p:nvPr/>
        </p:nvSpPr>
        <p:spPr>
          <a:xfrm>
            <a:off x="4439192" y="2354825"/>
            <a:ext cx="1219200" cy="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PH" sz="1000" dirty="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Popular Now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0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4137750" y="1042400"/>
            <a:ext cx="2240100" cy="32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7" name="Google Shape;617;p30"/>
          <p:cNvPicPr preferRelativeResize="0"/>
          <p:nvPr/>
        </p:nvPicPr>
        <p:blipFill rotWithShape="1">
          <a:blip r:embed="rId3">
            <a:alphaModFix/>
          </a:blip>
          <a:srcRect t="21288" b="9005"/>
          <a:stretch/>
        </p:blipFill>
        <p:spPr>
          <a:xfrm>
            <a:off x="4137750" y="1042402"/>
            <a:ext cx="2240100" cy="10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0"/>
          <p:cNvSpPr/>
          <p:nvPr/>
        </p:nvSpPr>
        <p:spPr>
          <a:xfrm>
            <a:off x="4155275" y="1042400"/>
            <a:ext cx="2214300" cy="1038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919191">
                  <a:alpha val="9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0"/>
          <p:cNvSpPr txBox="1">
            <a:spLocks noGrp="1"/>
          </p:cNvSpPr>
          <p:nvPr>
            <p:ph type="title"/>
          </p:nvPr>
        </p:nvSpPr>
        <p:spPr>
          <a:xfrm>
            <a:off x="4207050" y="18878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Featured Drinks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4288950" y="226557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0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433550" y="235482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Popular Now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2" name="Google Shape;622;p30"/>
          <p:cNvSpPr/>
          <p:nvPr/>
        </p:nvSpPr>
        <p:spPr>
          <a:xfrm>
            <a:off x="4298825" y="275232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title"/>
          </p:nvPr>
        </p:nvSpPr>
        <p:spPr>
          <a:xfrm>
            <a:off x="4443425" y="284157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Recent Searches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4" name="Google Shape;624;p30"/>
          <p:cNvSpPr/>
          <p:nvPr/>
        </p:nvSpPr>
        <p:spPr>
          <a:xfrm>
            <a:off x="4298825" y="3272488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/>
          </p:nvPr>
        </p:nvSpPr>
        <p:spPr>
          <a:xfrm>
            <a:off x="4443425" y="33617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My Favorites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316700" y="152473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628" name="Google Shape;628;p30"/>
          <p:cNvSpPr/>
          <p:nvPr/>
        </p:nvSpPr>
        <p:spPr>
          <a:xfrm>
            <a:off x="4813950" y="152473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629" name="Google Shape;629;p30"/>
          <p:cNvSpPr/>
          <p:nvPr/>
        </p:nvSpPr>
        <p:spPr>
          <a:xfrm>
            <a:off x="5311200" y="152473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630" name="Google Shape;630;p30"/>
          <p:cNvSpPr txBox="1"/>
          <p:nvPr/>
        </p:nvSpPr>
        <p:spPr>
          <a:xfrm>
            <a:off x="4319425" y="1820913"/>
            <a:ext cx="505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Juice 1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30"/>
          <p:cNvSpPr txBox="1"/>
          <p:nvPr/>
        </p:nvSpPr>
        <p:spPr>
          <a:xfrm>
            <a:off x="4741200" y="1820913"/>
            <a:ext cx="5958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Some Tea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30"/>
          <p:cNvSpPr txBox="1"/>
          <p:nvPr/>
        </p:nvSpPr>
        <p:spPr>
          <a:xfrm>
            <a:off x="5337000" y="1820913"/>
            <a:ext cx="5052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Latte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30"/>
          <p:cNvSpPr/>
          <p:nvPr/>
        </p:nvSpPr>
        <p:spPr>
          <a:xfrm>
            <a:off x="4316700" y="225118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634" name="Google Shape;634;p30"/>
          <p:cNvSpPr/>
          <p:nvPr/>
        </p:nvSpPr>
        <p:spPr>
          <a:xfrm>
            <a:off x="4813950" y="225118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635" name="Google Shape;635;p30"/>
          <p:cNvSpPr/>
          <p:nvPr/>
        </p:nvSpPr>
        <p:spPr>
          <a:xfrm>
            <a:off x="5311200" y="2251188"/>
            <a:ext cx="450300" cy="3753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636" name="Google Shape;636;p30"/>
          <p:cNvSpPr/>
          <p:nvPr/>
        </p:nvSpPr>
        <p:spPr>
          <a:xfrm>
            <a:off x="4142375" y="874250"/>
            <a:ext cx="2240100" cy="3426300"/>
          </a:xfrm>
          <a:prstGeom prst="rect">
            <a:avLst/>
          </a:prstGeom>
          <a:solidFill>
            <a:srgbClr val="939393">
              <a:alpha val="46930"/>
            </a:srgbClr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/>
          <p:nvPr/>
        </p:nvSpPr>
        <p:spPr>
          <a:xfrm>
            <a:off x="4137750" y="888188"/>
            <a:ext cx="1767900" cy="33984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0"/>
          <p:cNvSpPr/>
          <p:nvPr/>
        </p:nvSpPr>
        <p:spPr>
          <a:xfrm>
            <a:off x="4137775" y="888188"/>
            <a:ext cx="1767900" cy="11283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0"/>
          <p:cNvSpPr/>
          <p:nvPr/>
        </p:nvSpPr>
        <p:spPr>
          <a:xfrm>
            <a:off x="4147625" y="729150"/>
            <a:ext cx="2240100" cy="162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640" name="Google Shape;640;p30">
            <a:hlinkClick r:id="" action="ppaction://hlinkshowjump?jump=previousslide"/>
          </p:cNvPr>
          <p:cNvSpPr/>
          <p:nvPr/>
        </p:nvSpPr>
        <p:spPr>
          <a:xfrm>
            <a:off x="4262227" y="2215886"/>
            <a:ext cx="251240" cy="219262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8DD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30"/>
          <p:cNvGrpSpPr/>
          <p:nvPr/>
        </p:nvGrpSpPr>
        <p:grpSpPr>
          <a:xfrm>
            <a:off x="4274893" y="2574467"/>
            <a:ext cx="225920" cy="230572"/>
            <a:chOff x="3955900" y="2984500"/>
            <a:chExt cx="414000" cy="422525"/>
          </a:xfrm>
        </p:grpSpPr>
        <p:sp>
          <p:nvSpPr>
            <p:cNvPr id="642" name="Google Shape;642;p3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8D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8D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8D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30"/>
          <p:cNvSpPr/>
          <p:nvPr/>
        </p:nvSpPr>
        <p:spPr>
          <a:xfrm>
            <a:off x="4271890" y="3283993"/>
            <a:ext cx="231922" cy="23190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8DD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0"/>
          <p:cNvSpPr/>
          <p:nvPr/>
        </p:nvSpPr>
        <p:spPr>
          <a:xfrm>
            <a:off x="4284542" y="2944397"/>
            <a:ext cx="206602" cy="19727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8DD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0">
            <a:hlinkClick r:id="rId5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531800" y="2159913"/>
            <a:ext cx="805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Home</a:t>
            </a:r>
            <a:endParaRPr sz="1100" dirty="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8" name="Google Shape;648;p30"/>
          <p:cNvSpPr txBox="1">
            <a:spLocks noGrp="1"/>
          </p:cNvSpPr>
          <p:nvPr>
            <p:ph type="title"/>
          </p:nvPr>
        </p:nvSpPr>
        <p:spPr>
          <a:xfrm>
            <a:off x="4531800" y="2523375"/>
            <a:ext cx="805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Search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9" name="Google Shape;649;p30"/>
          <p:cNvSpPr txBox="1">
            <a:spLocks noGrp="1"/>
          </p:cNvSpPr>
          <p:nvPr>
            <p:ph type="title"/>
          </p:nvPr>
        </p:nvSpPr>
        <p:spPr>
          <a:xfrm>
            <a:off x="4513475" y="2886838"/>
            <a:ext cx="805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0" name="Google Shape;650;p30"/>
          <p:cNvSpPr txBox="1">
            <a:spLocks noGrp="1"/>
          </p:cNvSpPr>
          <p:nvPr>
            <p:ph type="title"/>
          </p:nvPr>
        </p:nvSpPr>
        <p:spPr>
          <a:xfrm>
            <a:off x="4531800" y="3290975"/>
            <a:ext cx="805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Settings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51" name="Google Shape;651;p30"/>
          <p:cNvCxnSpPr/>
          <p:nvPr/>
        </p:nvCxnSpPr>
        <p:spPr>
          <a:xfrm>
            <a:off x="4244400" y="2508513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30"/>
          <p:cNvCxnSpPr/>
          <p:nvPr/>
        </p:nvCxnSpPr>
        <p:spPr>
          <a:xfrm>
            <a:off x="4244400" y="2876138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30"/>
          <p:cNvCxnSpPr/>
          <p:nvPr/>
        </p:nvCxnSpPr>
        <p:spPr>
          <a:xfrm>
            <a:off x="4244400" y="3240263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4" name="Google Shape;654;p30"/>
          <p:cNvSpPr/>
          <p:nvPr/>
        </p:nvSpPr>
        <p:spPr>
          <a:xfrm>
            <a:off x="4261784" y="1208062"/>
            <a:ext cx="505200" cy="505200"/>
          </a:xfrm>
          <a:prstGeom prst="ellipse">
            <a:avLst/>
          </a:prstGeom>
          <a:solidFill>
            <a:srgbClr val="D9D9D9"/>
          </a:solidFill>
          <a:ln>
            <a:noFill/>
          </a:ln>
          <a:effectLst>
            <a:outerShdw blurRad="57150" dist="9525" dir="1380001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0"/>
          <p:cNvSpPr/>
          <p:nvPr/>
        </p:nvSpPr>
        <p:spPr>
          <a:xfrm>
            <a:off x="4358903" y="1296740"/>
            <a:ext cx="310960" cy="32784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0"/>
          <p:cNvSpPr txBox="1">
            <a:spLocks noGrp="1"/>
          </p:cNvSpPr>
          <p:nvPr>
            <p:ph type="title"/>
          </p:nvPr>
        </p:nvSpPr>
        <p:spPr>
          <a:xfrm>
            <a:off x="4813950" y="1170238"/>
            <a:ext cx="109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Hello,</a:t>
            </a:r>
            <a:endParaRPr sz="11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Admin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30">
            <a:hlinkClick r:id="rId6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5134650" y="4018163"/>
            <a:ext cx="450300" cy="14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Logout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58" name="Google Shape;658;p30"/>
          <p:cNvPicPr preferRelativeResize="0"/>
          <p:nvPr/>
        </p:nvPicPr>
        <p:blipFill>
          <a:blip r:embed="rId7">
            <a:alphaModFix amt="52999"/>
          </a:blip>
          <a:stretch>
            <a:fillRect/>
          </a:stretch>
        </p:blipFill>
        <p:spPr>
          <a:xfrm>
            <a:off x="5640425" y="4011109"/>
            <a:ext cx="185000" cy="1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0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0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Admin Sidebar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61" name="Google Shape;661;p30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4295315" y="3728499"/>
            <a:ext cx="185000" cy="1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0">
            <a:hlinkClick r:id="rId9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550550" y="3672625"/>
            <a:ext cx="9525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Add Recipe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63" name="Google Shape;663;p30"/>
          <p:cNvCxnSpPr/>
          <p:nvPr/>
        </p:nvCxnSpPr>
        <p:spPr>
          <a:xfrm>
            <a:off x="4263150" y="3621913"/>
            <a:ext cx="151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1"/>
          <p:cNvSpPr/>
          <p:nvPr/>
        </p:nvSpPr>
        <p:spPr>
          <a:xfrm>
            <a:off x="4142300" y="1041900"/>
            <a:ext cx="2240100" cy="3237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9" name="Google Shape;6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03" y="903951"/>
            <a:ext cx="2240100" cy="1490402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1"/>
          <p:cNvSpPr/>
          <p:nvPr/>
        </p:nvSpPr>
        <p:spPr>
          <a:xfrm>
            <a:off x="4142375" y="891350"/>
            <a:ext cx="2240100" cy="3564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Recipe Name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28983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672" name="Google Shape;672;p31"/>
          <p:cNvSpPr txBox="1"/>
          <p:nvPr/>
        </p:nvSpPr>
        <p:spPr>
          <a:xfrm>
            <a:off x="4151850" y="2911375"/>
            <a:ext cx="223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Ingredients</a:t>
            </a:r>
            <a:r>
              <a:rPr lang="en" sz="900">
                <a:solidFill>
                  <a:srgbClr val="1F967B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solidFill>
                <a:srgbClr val="1F967B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...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Recipe</a:t>
            </a:r>
            <a:r>
              <a:rPr lang="en" sz="900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1: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...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1"/>
          <p:cNvSpPr/>
          <p:nvPr/>
        </p:nvSpPr>
        <p:spPr>
          <a:xfrm>
            <a:off x="4032504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1">
            <a:hlinkClick r:id="rId4" action="ppaction://hlinksldjump"/>
          </p:cNvPr>
          <p:cNvSpPr/>
          <p:nvPr/>
        </p:nvSpPr>
        <p:spPr>
          <a:xfrm>
            <a:off x="4960511" y="4031000"/>
            <a:ext cx="620082" cy="188838"/>
          </a:xfrm>
          <a:prstGeom prst="flowChartTerminator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Delete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1"/>
          <p:cNvSpPr txBox="1"/>
          <p:nvPr/>
        </p:nvSpPr>
        <p:spPr>
          <a:xfrm>
            <a:off x="4163400" y="4279000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Source Code Pro"/>
                <a:ea typeface="Source Code Pro"/>
                <a:cs typeface="Source Code Pro"/>
                <a:sym typeface="Source Code Pro"/>
              </a:rPr>
              <a:t>Admin Add/Edit Recipe</a:t>
            </a:r>
            <a:endParaRPr sz="12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6" name="Google Shape;676;p31"/>
          <p:cNvSpPr/>
          <p:nvPr/>
        </p:nvSpPr>
        <p:spPr>
          <a:xfrm>
            <a:off x="4142375" y="729050"/>
            <a:ext cx="2240100" cy="162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677" name="Google Shape;677;p31"/>
          <p:cNvSpPr txBox="1"/>
          <p:nvPr/>
        </p:nvSpPr>
        <p:spPr>
          <a:xfrm>
            <a:off x="4137750" y="2429638"/>
            <a:ext cx="22143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F967B"/>
                </a:solidFill>
                <a:latin typeface="Roboto"/>
                <a:ea typeface="Roboto"/>
                <a:cs typeface="Roboto"/>
                <a:sym typeface="Roboto"/>
              </a:rPr>
              <a:t>Recipe Name</a:t>
            </a:r>
            <a:endParaRPr sz="1100" b="1">
              <a:solidFill>
                <a:srgbClr val="1F967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8" name="Google Shape;678;p31"/>
          <p:cNvCxnSpPr/>
          <p:nvPr/>
        </p:nvCxnSpPr>
        <p:spPr>
          <a:xfrm rot="10800000">
            <a:off x="4262300" y="1068200"/>
            <a:ext cx="133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79" name="Google Shape;679;p31"/>
          <p:cNvSpPr/>
          <p:nvPr/>
        </p:nvSpPr>
        <p:spPr>
          <a:xfrm>
            <a:off x="6068350" y="1005811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1"/>
          <p:cNvSpPr/>
          <p:nvPr/>
        </p:nvSpPr>
        <p:spPr>
          <a:xfrm>
            <a:off x="48400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/>
          <p:nvPr/>
        </p:nvSpPr>
        <p:spPr>
          <a:xfrm>
            <a:off x="50091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1"/>
          <p:cNvSpPr/>
          <p:nvPr/>
        </p:nvSpPr>
        <p:spPr>
          <a:xfrm>
            <a:off x="51781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"/>
          <p:cNvSpPr/>
          <p:nvPr/>
        </p:nvSpPr>
        <p:spPr>
          <a:xfrm>
            <a:off x="53472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1"/>
          <p:cNvSpPr/>
          <p:nvPr/>
        </p:nvSpPr>
        <p:spPr>
          <a:xfrm>
            <a:off x="55162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31"/>
          <p:cNvGrpSpPr/>
          <p:nvPr/>
        </p:nvGrpSpPr>
        <p:grpSpPr>
          <a:xfrm>
            <a:off x="5043805" y="2773828"/>
            <a:ext cx="98788" cy="98639"/>
            <a:chOff x="6660750" y="298550"/>
            <a:chExt cx="396900" cy="396300"/>
          </a:xfrm>
        </p:grpSpPr>
        <p:sp>
          <p:nvSpPr>
            <p:cNvPr id="686" name="Google Shape;686;p31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31"/>
          <p:cNvSpPr txBox="1"/>
          <p:nvPr/>
        </p:nvSpPr>
        <p:spPr>
          <a:xfrm>
            <a:off x="5178150" y="2762100"/>
            <a:ext cx="4863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Prep Time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9" name="Google Shape;689;p31"/>
          <p:cNvCxnSpPr/>
          <p:nvPr/>
        </p:nvCxnSpPr>
        <p:spPr>
          <a:xfrm>
            <a:off x="4207225" y="2949225"/>
            <a:ext cx="210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31">
            <a:hlinkClick r:id="rId5" action="ppaction://hlinksldjump"/>
          </p:cNvPr>
          <p:cNvSpPr/>
          <p:nvPr/>
        </p:nvSpPr>
        <p:spPr>
          <a:xfrm>
            <a:off x="5664461" y="4031000"/>
            <a:ext cx="620082" cy="188838"/>
          </a:xfrm>
          <a:prstGeom prst="flowChartTerminator">
            <a:avLst/>
          </a:prstGeom>
          <a:solidFill>
            <a:srgbClr val="1F96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Save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31">
            <a:hlinkClick r:id="rId6" action="ppaction://hlinksldjump"/>
          </p:cNvPr>
          <p:cNvSpPr/>
          <p:nvPr/>
        </p:nvSpPr>
        <p:spPr>
          <a:xfrm>
            <a:off x="4218775" y="966575"/>
            <a:ext cx="2337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People are getting tired of the usual drinks like coke, instant coffee, powdered juice but they don’t have the time, money or necessary ingredients to be able to make a good drink for themselves.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Some people may feel like they lack a repertoire of beverages in their lifestyle, or perhaps make new beverages on a whim or as a hobby.</a:t>
            </a:r>
          </a:p>
          <a:p>
            <a:r>
              <a:rPr lang="en-PH" dirty="0"/>
              <a:t>There is limited access to freshly prepared flavored drinks as visiting restaurants and cafes may be time-consuming and unsafe especially during a pandemic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2"/>
          <p:cNvSpPr/>
          <p:nvPr/>
        </p:nvSpPr>
        <p:spPr>
          <a:xfrm>
            <a:off x="4142300" y="1041900"/>
            <a:ext cx="2240100" cy="3237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>
            <a:hlinkClick r:id="rId3" action="ppaction://hlinksldjump"/>
          </p:cNvPr>
          <p:cNvSpPr/>
          <p:nvPr/>
        </p:nvSpPr>
        <p:spPr>
          <a:xfrm>
            <a:off x="4960511" y="4031000"/>
            <a:ext cx="620082" cy="188838"/>
          </a:xfrm>
          <a:prstGeom prst="flowChartTerminator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Delete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32">
            <a:hlinkClick r:id="rId4" action="ppaction://hlinksldjump"/>
          </p:cNvPr>
          <p:cNvSpPr/>
          <p:nvPr/>
        </p:nvSpPr>
        <p:spPr>
          <a:xfrm>
            <a:off x="5664461" y="4031000"/>
            <a:ext cx="620082" cy="188838"/>
          </a:xfrm>
          <a:prstGeom prst="flowChartTerminator">
            <a:avLst/>
          </a:prstGeom>
          <a:solidFill>
            <a:srgbClr val="1F96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Save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9" name="Google Shape;6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503" y="903951"/>
            <a:ext cx="2240100" cy="149040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2"/>
          <p:cNvSpPr/>
          <p:nvPr/>
        </p:nvSpPr>
        <p:spPr>
          <a:xfrm>
            <a:off x="4142375" y="891350"/>
            <a:ext cx="2240100" cy="3564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Recipe Name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28983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702" name="Google Shape;702;p32"/>
          <p:cNvSpPr txBox="1"/>
          <p:nvPr/>
        </p:nvSpPr>
        <p:spPr>
          <a:xfrm>
            <a:off x="4151850" y="2911375"/>
            <a:ext cx="223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Ingredients</a:t>
            </a:r>
            <a:r>
              <a:rPr lang="en" sz="900">
                <a:solidFill>
                  <a:srgbClr val="1F967B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solidFill>
                <a:srgbClr val="1F967B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...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Recipe</a:t>
            </a:r>
            <a:r>
              <a:rPr lang="en" sz="900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1: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...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32"/>
          <p:cNvSpPr/>
          <p:nvPr/>
        </p:nvSpPr>
        <p:spPr>
          <a:xfrm>
            <a:off x="4032504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 txBox="1"/>
          <p:nvPr/>
        </p:nvSpPr>
        <p:spPr>
          <a:xfrm>
            <a:off x="4163400" y="4279000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Source Code Pro"/>
                <a:ea typeface="Source Code Pro"/>
                <a:cs typeface="Source Code Pro"/>
                <a:sym typeface="Source Code Pro"/>
              </a:rPr>
              <a:t>Admin Delete Recipe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05" name="Google Shape;705;p32"/>
          <p:cNvSpPr/>
          <p:nvPr/>
        </p:nvSpPr>
        <p:spPr>
          <a:xfrm>
            <a:off x="4142375" y="729050"/>
            <a:ext cx="2240100" cy="162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706" name="Google Shape;706;p32"/>
          <p:cNvSpPr txBox="1"/>
          <p:nvPr/>
        </p:nvSpPr>
        <p:spPr>
          <a:xfrm>
            <a:off x="4137750" y="2429638"/>
            <a:ext cx="22143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F967B"/>
                </a:solidFill>
                <a:latin typeface="Roboto"/>
                <a:ea typeface="Roboto"/>
                <a:cs typeface="Roboto"/>
                <a:sym typeface="Roboto"/>
              </a:rPr>
              <a:t>Recipe Name</a:t>
            </a:r>
            <a:endParaRPr sz="1100" b="1">
              <a:solidFill>
                <a:srgbClr val="1F967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7" name="Google Shape;707;p32"/>
          <p:cNvCxnSpPr/>
          <p:nvPr/>
        </p:nvCxnSpPr>
        <p:spPr>
          <a:xfrm rot="10800000">
            <a:off x="4262300" y="1068200"/>
            <a:ext cx="133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8" name="Google Shape;708;p32"/>
          <p:cNvSpPr/>
          <p:nvPr/>
        </p:nvSpPr>
        <p:spPr>
          <a:xfrm>
            <a:off x="6068350" y="1005811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2"/>
          <p:cNvSpPr/>
          <p:nvPr/>
        </p:nvSpPr>
        <p:spPr>
          <a:xfrm>
            <a:off x="48400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2"/>
          <p:cNvSpPr/>
          <p:nvPr/>
        </p:nvSpPr>
        <p:spPr>
          <a:xfrm>
            <a:off x="50091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2"/>
          <p:cNvSpPr/>
          <p:nvPr/>
        </p:nvSpPr>
        <p:spPr>
          <a:xfrm>
            <a:off x="51781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53472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2"/>
          <p:cNvSpPr/>
          <p:nvPr/>
        </p:nvSpPr>
        <p:spPr>
          <a:xfrm>
            <a:off x="55162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32"/>
          <p:cNvGrpSpPr/>
          <p:nvPr/>
        </p:nvGrpSpPr>
        <p:grpSpPr>
          <a:xfrm>
            <a:off x="5043805" y="2773828"/>
            <a:ext cx="98788" cy="98639"/>
            <a:chOff x="6660750" y="298550"/>
            <a:chExt cx="396900" cy="396300"/>
          </a:xfrm>
        </p:grpSpPr>
        <p:sp>
          <p:nvSpPr>
            <p:cNvPr id="715" name="Google Shape;715;p32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32"/>
          <p:cNvSpPr txBox="1"/>
          <p:nvPr/>
        </p:nvSpPr>
        <p:spPr>
          <a:xfrm>
            <a:off x="5178150" y="2762100"/>
            <a:ext cx="4863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Prep Time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8" name="Google Shape;718;p32"/>
          <p:cNvCxnSpPr/>
          <p:nvPr/>
        </p:nvCxnSpPr>
        <p:spPr>
          <a:xfrm>
            <a:off x="4207225" y="2949225"/>
            <a:ext cx="210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32"/>
          <p:cNvSpPr/>
          <p:nvPr/>
        </p:nvSpPr>
        <p:spPr>
          <a:xfrm>
            <a:off x="4137750" y="880900"/>
            <a:ext cx="2240100" cy="3398100"/>
          </a:xfrm>
          <a:prstGeom prst="rect">
            <a:avLst/>
          </a:prstGeom>
          <a:solidFill>
            <a:srgbClr val="939393">
              <a:alpha val="46930"/>
            </a:srgbClr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4360375" y="1869575"/>
            <a:ext cx="1792500" cy="1079700"/>
          </a:xfrm>
          <a:prstGeom prst="roundRect">
            <a:avLst>
              <a:gd name="adj" fmla="val 2933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"/>
          <p:cNvSpPr txBox="1"/>
          <p:nvPr/>
        </p:nvSpPr>
        <p:spPr>
          <a:xfrm>
            <a:off x="4360375" y="1895600"/>
            <a:ext cx="17925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Delete Recipe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2" name="Google Shape;722;p32"/>
          <p:cNvSpPr txBox="1"/>
          <p:nvPr/>
        </p:nvSpPr>
        <p:spPr>
          <a:xfrm>
            <a:off x="4374300" y="2172275"/>
            <a:ext cx="179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Are you sure you want to delete this recipe?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32">
            <a:hlinkClick r:id="rId6" action="ppaction://hlinksldjump"/>
          </p:cNvPr>
          <p:cNvSpPr txBox="1"/>
          <p:nvPr/>
        </p:nvSpPr>
        <p:spPr>
          <a:xfrm>
            <a:off x="5792025" y="2683713"/>
            <a:ext cx="2340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YES</a:t>
            </a:r>
            <a:endParaRPr sz="900" dirty="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4" name="Google Shape;724;p32">
            <a:hlinkClick r:id="rId7" action="ppaction://hlinksldjump"/>
          </p:cNvPr>
          <p:cNvSpPr txBox="1"/>
          <p:nvPr/>
        </p:nvSpPr>
        <p:spPr>
          <a:xfrm>
            <a:off x="5090600" y="2683713"/>
            <a:ext cx="4500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NO</a:t>
            </a:r>
            <a:endParaRPr sz="900" dirty="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3"/>
          <p:cNvSpPr/>
          <p:nvPr/>
        </p:nvSpPr>
        <p:spPr>
          <a:xfrm>
            <a:off x="4142300" y="1041900"/>
            <a:ext cx="2240100" cy="3237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3">
            <a:hlinkClick r:id="rId3" action="ppaction://hlinksldjump"/>
          </p:cNvPr>
          <p:cNvSpPr/>
          <p:nvPr/>
        </p:nvSpPr>
        <p:spPr>
          <a:xfrm>
            <a:off x="4960511" y="4031000"/>
            <a:ext cx="620082" cy="188838"/>
          </a:xfrm>
          <a:prstGeom prst="flowChartTerminator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Delete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33">
            <a:hlinkClick r:id="rId4" action="ppaction://hlinksldjump"/>
          </p:cNvPr>
          <p:cNvSpPr/>
          <p:nvPr/>
        </p:nvSpPr>
        <p:spPr>
          <a:xfrm>
            <a:off x="5664461" y="4031000"/>
            <a:ext cx="620082" cy="188838"/>
          </a:xfrm>
          <a:prstGeom prst="flowChartTerminator">
            <a:avLst/>
          </a:prstGeom>
          <a:solidFill>
            <a:srgbClr val="1F96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Save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2" name="Google Shape;7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503" y="903951"/>
            <a:ext cx="2240100" cy="1490402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3"/>
          <p:cNvSpPr/>
          <p:nvPr/>
        </p:nvSpPr>
        <p:spPr>
          <a:xfrm>
            <a:off x="4142375" y="891350"/>
            <a:ext cx="2240100" cy="3564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Recipe Name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28983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735" name="Google Shape;735;p33"/>
          <p:cNvSpPr txBox="1"/>
          <p:nvPr/>
        </p:nvSpPr>
        <p:spPr>
          <a:xfrm>
            <a:off x="4151850" y="2911375"/>
            <a:ext cx="223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Ingredients</a:t>
            </a:r>
            <a:r>
              <a:rPr lang="en" sz="900">
                <a:solidFill>
                  <a:srgbClr val="1F967B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solidFill>
                <a:srgbClr val="1F967B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...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Recipe</a:t>
            </a:r>
            <a:r>
              <a:rPr lang="en" sz="900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1: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...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33"/>
          <p:cNvSpPr/>
          <p:nvPr/>
        </p:nvSpPr>
        <p:spPr>
          <a:xfrm>
            <a:off x="4032504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3"/>
          <p:cNvSpPr txBox="1"/>
          <p:nvPr/>
        </p:nvSpPr>
        <p:spPr>
          <a:xfrm>
            <a:off x="4163400" y="4279000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Source Code Pro"/>
                <a:ea typeface="Source Code Pro"/>
                <a:cs typeface="Source Code Pro"/>
                <a:sym typeface="Source Code Pro"/>
              </a:rPr>
              <a:t>Admin Save Recipe I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8" name="Google Shape;738;p33"/>
          <p:cNvSpPr/>
          <p:nvPr/>
        </p:nvSpPr>
        <p:spPr>
          <a:xfrm>
            <a:off x="4142375" y="729050"/>
            <a:ext cx="2240100" cy="162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739" name="Google Shape;739;p33"/>
          <p:cNvSpPr txBox="1"/>
          <p:nvPr/>
        </p:nvSpPr>
        <p:spPr>
          <a:xfrm>
            <a:off x="4137750" y="2429638"/>
            <a:ext cx="22143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F967B"/>
                </a:solidFill>
                <a:latin typeface="Roboto"/>
                <a:ea typeface="Roboto"/>
                <a:cs typeface="Roboto"/>
                <a:sym typeface="Roboto"/>
              </a:rPr>
              <a:t>Recipe Name</a:t>
            </a:r>
            <a:endParaRPr sz="1100" b="1">
              <a:solidFill>
                <a:srgbClr val="1F967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0" name="Google Shape;740;p33"/>
          <p:cNvCxnSpPr/>
          <p:nvPr/>
        </p:nvCxnSpPr>
        <p:spPr>
          <a:xfrm rot="10800000">
            <a:off x="4262300" y="1068200"/>
            <a:ext cx="133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41" name="Google Shape;741;p33"/>
          <p:cNvSpPr/>
          <p:nvPr/>
        </p:nvSpPr>
        <p:spPr>
          <a:xfrm>
            <a:off x="6068350" y="1005811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3"/>
          <p:cNvSpPr/>
          <p:nvPr/>
        </p:nvSpPr>
        <p:spPr>
          <a:xfrm>
            <a:off x="48400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3"/>
          <p:cNvSpPr/>
          <p:nvPr/>
        </p:nvSpPr>
        <p:spPr>
          <a:xfrm>
            <a:off x="50091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"/>
          <p:cNvSpPr/>
          <p:nvPr/>
        </p:nvSpPr>
        <p:spPr>
          <a:xfrm>
            <a:off x="51781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3"/>
          <p:cNvSpPr/>
          <p:nvPr/>
        </p:nvSpPr>
        <p:spPr>
          <a:xfrm>
            <a:off x="53472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3"/>
          <p:cNvSpPr/>
          <p:nvPr/>
        </p:nvSpPr>
        <p:spPr>
          <a:xfrm>
            <a:off x="55162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33"/>
          <p:cNvGrpSpPr/>
          <p:nvPr/>
        </p:nvGrpSpPr>
        <p:grpSpPr>
          <a:xfrm>
            <a:off x="5043805" y="2773828"/>
            <a:ext cx="98788" cy="98639"/>
            <a:chOff x="6660750" y="298550"/>
            <a:chExt cx="396900" cy="396300"/>
          </a:xfrm>
        </p:grpSpPr>
        <p:sp>
          <p:nvSpPr>
            <p:cNvPr id="748" name="Google Shape;748;p33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33"/>
          <p:cNvSpPr txBox="1"/>
          <p:nvPr/>
        </p:nvSpPr>
        <p:spPr>
          <a:xfrm>
            <a:off x="5178150" y="2762100"/>
            <a:ext cx="4863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Prep Time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1" name="Google Shape;751;p33"/>
          <p:cNvCxnSpPr/>
          <p:nvPr/>
        </p:nvCxnSpPr>
        <p:spPr>
          <a:xfrm>
            <a:off x="4207225" y="2949225"/>
            <a:ext cx="210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33"/>
          <p:cNvSpPr/>
          <p:nvPr/>
        </p:nvSpPr>
        <p:spPr>
          <a:xfrm>
            <a:off x="4137750" y="880900"/>
            <a:ext cx="2240100" cy="3398100"/>
          </a:xfrm>
          <a:prstGeom prst="rect">
            <a:avLst/>
          </a:prstGeom>
          <a:solidFill>
            <a:srgbClr val="939393">
              <a:alpha val="46930"/>
            </a:srgbClr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3"/>
          <p:cNvSpPr/>
          <p:nvPr/>
        </p:nvSpPr>
        <p:spPr>
          <a:xfrm>
            <a:off x="4337100" y="1311650"/>
            <a:ext cx="1866900" cy="2466000"/>
          </a:xfrm>
          <a:prstGeom prst="roundRect">
            <a:avLst>
              <a:gd name="adj" fmla="val 2933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3">
            <a:hlinkClick r:id="rId6" action="ppaction://hlinksldjump"/>
          </p:cNvPr>
          <p:cNvSpPr/>
          <p:nvPr/>
        </p:nvSpPr>
        <p:spPr>
          <a:xfrm>
            <a:off x="4489500" y="1729000"/>
            <a:ext cx="15207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Coffee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33"/>
          <p:cNvSpPr/>
          <p:nvPr/>
        </p:nvSpPr>
        <p:spPr>
          <a:xfrm>
            <a:off x="4501750" y="2237575"/>
            <a:ext cx="15207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Ice Blended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33"/>
          <p:cNvSpPr/>
          <p:nvPr/>
        </p:nvSpPr>
        <p:spPr>
          <a:xfrm>
            <a:off x="4501750" y="2746150"/>
            <a:ext cx="15207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33"/>
          <p:cNvSpPr/>
          <p:nvPr/>
        </p:nvSpPr>
        <p:spPr>
          <a:xfrm>
            <a:off x="4511625" y="3254725"/>
            <a:ext cx="1520700" cy="371100"/>
          </a:xfrm>
          <a:prstGeom prst="rect">
            <a:avLst/>
          </a:prstGeom>
          <a:solidFill>
            <a:srgbClr val="85CBB7"/>
          </a:solidFill>
          <a:ln>
            <a:noFill/>
          </a:ln>
          <a:effectLst>
            <a:outerShdw blurRad="42863" dist="9525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Frappe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33"/>
          <p:cNvSpPr txBox="1"/>
          <p:nvPr/>
        </p:nvSpPr>
        <p:spPr>
          <a:xfrm>
            <a:off x="4337100" y="1354525"/>
            <a:ext cx="18669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Tags</a:t>
            </a:r>
            <a:endParaRPr sz="12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33"/>
          <p:cNvSpPr/>
          <p:nvPr/>
        </p:nvSpPr>
        <p:spPr>
          <a:xfrm>
            <a:off x="5858000" y="1860788"/>
            <a:ext cx="93000" cy="1122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3"/>
          <p:cNvSpPr/>
          <p:nvPr/>
        </p:nvSpPr>
        <p:spPr>
          <a:xfrm>
            <a:off x="5858000" y="2367000"/>
            <a:ext cx="93000" cy="1122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3"/>
          <p:cNvSpPr/>
          <p:nvPr/>
        </p:nvSpPr>
        <p:spPr>
          <a:xfrm>
            <a:off x="5858000" y="2875588"/>
            <a:ext cx="93000" cy="1122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3"/>
          <p:cNvSpPr/>
          <p:nvPr/>
        </p:nvSpPr>
        <p:spPr>
          <a:xfrm>
            <a:off x="5858000" y="3405875"/>
            <a:ext cx="93000" cy="1122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4"/>
          <p:cNvSpPr/>
          <p:nvPr/>
        </p:nvSpPr>
        <p:spPr>
          <a:xfrm>
            <a:off x="4142300" y="1041900"/>
            <a:ext cx="2240100" cy="3237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4">
            <a:hlinkClick r:id="rId3" action="ppaction://hlinksldjump"/>
          </p:cNvPr>
          <p:cNvSpPr/>
          <p:nvPr/>
        </p:nvSpPr>
        <p:spPr>
          <a:xfrm>
            <a:off x="4960511" y="4031000"/>
            <a:ext cx="620082" cy="188838"/>
          </a:xfrm>
          <a:prstGeom prst="flowChartTerminator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Delete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/>
          <p:nvPr/>
        </p:nvSpPr>
        <p:spPr>
          <a:xfrm>
            <a:off x="5664461" y="4031000"/>
            <a:ext cx="620082" cy="188838"/>
          </a:xfrm>
          <a:prstGeom prst="flowChartTerminator">
            <a:avLst/>
          </a:prstGeom>
          <a:solidFill>
            <a:srgbClr val="1F96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Save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0" name="Google Shape;7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503" y="903951"/>
            <a:ext cx="2240100" cy="149040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4"/>
          <p:cNvSpPr/>
          <p:nvPr/>
        </p:nvSpPr>
        <p:spPr>
          <a:xfrm>
            <a:off x="4142375" y="891350"/>
            <a:ext cx="2240100" cy="3564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Recipe Name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28983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773" name="Google Shape;773;p34"/>
          <p:cNvSpPr txBox="1"/>
          <p:nvPr/>
        </p:nvSpPr>
        <p:spPr>
          <a:xfrm>
            <a:off x="4151850" y="2911375"/>
            <a:ext cx="223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Ingredients</a:t>
            </a:r>
            <a:r>
              <a:rPr lang="en" sz="900">
                <a:solidFill>
                  <a:srgbClr val="1F967B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solidFill>
                <a:srgbClr val="1F967B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...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Recipe</a:t>
            </a:r>
            <a:r>
              <a:rPr lang="en" sz="900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1: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...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34"/>
          <p:cNvSpPr/>
          <p:nvPr/>
        </p:nvSpPr>
        <p:spPr>
          <a:xfrm>
            <a:off x="4032504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4"/>
          <p:cNvSpPr txBox="1"/>
          <p:nvPr/>
        </p:nvSpPr>
        <p:spPr>
          <a:xfrm>
            <a:off x="4163400" y="4279000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Source Code Pro"/>
                <a:ea typeface="Source Code Pro"/>
                <a:cs typeface="Source Code Pro"/>
                <a:sym typeface="Source Code Pro"/>
              </a:rPr>
              <a:t>Admin Save Recipe II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6" name="Google Shape;776;p34"/>
          <p:cNvSpPr/>
          <p:nvPr/>
        </p:nvSpPr>
        <p:spPr>
          <a:xfrm>
            <a:off x="4142375" y="729050"/>
            <a:ext cx="2240100" cy="162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777" name="Google Shape;777;p34"/>
          <p:cNvSpPr txBox="1"/>
          <p:nvPr/>
        </p:nvSpPr>
        <p:spPr>
          <a:xfrm>
            <a:off x="4137750" y="2429638"/>
            <a:ext cx="22143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F967B"/>
                </a:solidFill>
                <a:latin typeface="Roboto"/>
                <a:ea typeface="Roboto"/>
                <a:cs typeface="Roboto"/>
                <a:sym typeface="Roboto"/>
              </a:rPr>
              <a:t>Recipe Name</a:t>
            </a:r>
            <a:endParaRPr sz="1100" b="1">
              <a:solidFill>
                <a:srgbClr val="1F967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8" name="Google Shape;778;p34"/>
          <p:cNvCxnSpPr/>
          <p:nvPr/>
        </p:nvCxnSpPr>
        <p:spPr>
          <a:xfrm rot="10800000">
            <a:off x="4262300" y="1068200"/>
            <a:ext cx="133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79" name="Google Shape;779;p34"/>
          <p:cNvSpPr/>
          <p:nvPr/>
        </p:nvSpPr>
        <p:spPr>
          <a:xfrm>
            <a:off x="6068350" y="1005811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/>
          <p:cNvSpPr/>
          <p:nvPr/>
        </p:nvSpPr>
        <p:spPr>
          <a:xfrm>
            <a:off x="48400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4"/>
          <p:cNvSpPr/>
          <p:nvPr/>
        </p:nvSpPr>
        <p:spPr>
          <a:xfrm>
            <a:off x="50091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4"/>
          <p:cNvSpPr/>
          <p:nvPr/>
        </p:nvSpPr>
        <p:spPr>
          <a:xfrm>
            <a:off x="51781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53472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4"/>
          <p:cNvSpPr/>
          <p:nvPr/>
        </p:nvSpPr>
        <p:spPr>
          <a:xfrm>
            <a:off x="55162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34"/>
          <p:cNvGrpSpPr/>
          <p:nvPr/>
        </p:nvGrpSpPr>
        <p:grpSpPr>
          <a:xfrm>
            <a:off x="5043805" y="2773828"/>
            <a:ext cx="98788" cy="98639"/>
            <a:chOff x="6660750" y="298550"/>
            <a:chExt cx="396900" cy="396300"/>
          </a:xfrm>
        </p:grpSpPr>
        <p:sp>
          <p:nvSpPr>
            <p:cNvPr id="786" name="Google Shape;786;p34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34"/>
          <p:cNvSpPr txBox="1"/>
          <p:nvPr/>
        </p:nvSpPr>
        <p:spPr>
          <a:xfrm>
            <a:off x="5178150" y="2762100"/>
            <a:ext cx="4863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Prep Time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9" name="Google Shape;789;p34"/>
          <p:cNvCxnSpPr/>
          <p:nvPr/>
        </p:nvCxnSpPr>
        <p:spPr>
          <a:xfrm>
            <a:off x="4207225" y="2949225"/>
            <a:ext cx="210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34"/>
          <p:cNvSpPr/>
          <p:nvPr/>
        </p:nvSpPr>
        <p:spPr>
          <a:xfrm>
            <a:off x="4137750" y="880900"/>
            <a:ext cx="2240100" cy="3398100"/>
          </a:xfrm>
          <a:prstGeom prst="rect">
            <a:avLst/>
          </a:prstGeom>
          <a:solidFill>
            <a:srgbClr val="939393">
              <a:alpha val="46930"/>
            </a:srgbClr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4"/>
          <p:cNvSpPr/>
          <p:nvPr/>
        </p:nvSpPr>
        <p:spPr>
          <a:xfrm>
            <a:off x="4360375" y="1869575"/>
            <a:ext cx="1792500" cy="1563000"/>
          </a:xfrm>
          <a:prstGeom prst="roundRect">
            <a:avLst>
              <a:gd name="adj" fmla="val 2933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4"/>
          <p:cNvSpPr txBox="1"/>
          <p:nvPr/>
        </p:nvSpPr>
        <p:spPr>
          <a:xfrm>
            <a:off x="4360375" y="1895600"/>
            <a:ext cx="17925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 Medium"/>
                <a:ea typeface="Roboto Medium"/>
                <a:cs typeface="Roboto Medium"/>
                <a:sym typeface="Roboto Medium"/>
              </a:rPr>
              <a:t>Select subcategory:</a:t>
            </a:r>
            <a:endParaRPr sz="1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3" name="Google Shape;793;p34"/>
          <p:cNvSpPr txBox="1"/>
          <p:nvPr/>
        </p:nvSpPr>
        <p:spPr>
          <a:xfrm>
            <a:off x="4376127" y="2122275"/>
            <a:ext cx="1087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            Hot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            Cold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34">
            <a:hlinkClick r:id="rId6" action="ppaction://hlinksldjump"/>
          </p:cNvPr>
          <p:cNvSpPr txBox="1"/>
          <p:nvPr/>
        </p:nvSpPr>
        <p:spPr>
          <a:xfrm>
            <a:off x="5824225" y="3194075"/>
            <a:ext cx="1752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OK</a:t>
            </a:r>
            <a:endParaRPr sz="900" dirty="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95" name="Google Shape;795;p34"/>
          <p:cNvCxnSpPr/>
          <p:nvPr/>
        </p:nvCxnSpPr>
        <p:spPr>
          <a:xfrm>
            <a:off x="4360375" y="2228025"/>
            <a:ext cx="1792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6" name="Google Shape;796;p34"/>
          <p:cNvCxnSpPr/>
          <p:nvPr/>
        </p:nvCxnSpPr>
        <p:spPr>
          <a:xfrm>
            <a:off x="4371575" y="3064900"/>
            <a:ext cx="1792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34">
            <a:hlinkClick r:id="rId7" action="ppaction://hlinksldjump"/>
          </p:cNvPr>
          <p:cNvSpPr txBox="1"/>
          <p:nvPr/>
        </p:nvSpPr>
        <p:spPr>
          <a:xfrm>
            <a:off x="5113375" y="3194088"/>
            <a:ext cx="4500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CANCEL</a:t>
            </a:r>
            <a:endParaRPr sz="900" dirty="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8" name="Google Shape;798;p34"/>
          <p:cNvSpPr/>
          <p:nvPr/>
        </p:nvSpPr>
        <p:spPr>
          <a:xfrm>
            <a:off x="4543775" y="2353675"/>
            <a:ext cx="135900" cy="135900"/>
          </a:xfrm>
          <a:prstGeom prst="ellipse">
            <a:avLst/>
          </a:prstGeom>
          <a:noFill/>
          <a:ln w="19050" cap="flat" cmpd="sng">
            <a:solidFill>
              <a:srgbClr val="5BC7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4"/>
          <p:cNvSpPr/>
          <p:nvPr/>
        </p:nvSpPr>
        <p:spPr>
          <a:xfrm>
            <a:off x="4543775" y="2671238"/>
            <a:ext cx="135900" cy="1359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4562525" y="2372425"/>
            <a:ext cx="98400" cy="98400"/>
          </a:xfrm>
          <a:prstGeom prst="ellipse">
            <a:avLst/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5"/>
          <p:cNvSpPr/>
          <p:nvPr/>
        </p:nvSpPr>
        <p:spPr>
          <a:xfrm>
            <a:off x="4142300" y="1041900"/>
            <a:ext cx="2240100" cy="3237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6" name="Google Shape;8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03" y="903951"/>
            <a:ext cx="2240100" cy="149040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35"/>
          <p:cNvSpPr/>
          <p:nvPr/>
        </p:nvSpPr>
        <p:spPr>
          <a:xfrm>
            <a:off x="4142375" y="891350"/>
            <a:ext cx="2240100" cy="3564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Salted Caramel Coffee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3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28983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809" name="Google Shape;809;p35"/>
          <p:cNvSpPr txBox="1"/>
          <p:nvPr/>
        </p:nvSpPr>
        <p:spPr>
          <a:xfrm>
            <a:off x="4151850" y="2911375"/>
            <a:ext cx="223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Ingredients</a:t>
            </a:r>
            <a:r>
              <a:rPr lang="en" sz="900">
                <a:solidFill>
                  <a:srgbClr val="1F967B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solidFill>
                <a:srgbClr val="1F967B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Ground Coffee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Sugar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Salt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>
                <a:solidFill>
                  <a:srgbClr val="7FBEAC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 Milk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806D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Recipe</a:t>
            </a:r>
            <a:r>
              <a:rPr lang="en" sz="900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1: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Brew the coffee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2: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Add sugar and milk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" sz="800" b="1">
                <a:solidFill>
                  <a:srgbClr val="83BAAA"/>
                </a:solidFill>
                <a:latin typeface="Roboto"/>
                <a:ea typeface="Roboto"/>
                <a:cs typeface="Roboto"/>
                <a:sym typeface="Roboto"/>
              </a:rPr>
              <a:t>3: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Add a pinch of salt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35"/>
          <p:cNvSpPr/>
          <p:nvPr/>
        </p:nvSpPr>
        <p:spPr>
          <a:xfrm>
            <a:off x="4032504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5">
            <a:hlinkClick r:id="rId4" action="ppaction://hlinksldjump"/>
          </p:cNvPr>
          <p:cNvSpPr/>
          <p:nvPr/>
        </p:nvSpPr>
        <p:spPr>
          <a:xfrm>
            <a:off x="5679899" y="4021125"/>
            <a:ext cx="620082" cy="188838"/>
          </a:xfrm>
          <a:prstGeom prst="flowChartTerminator">
            <a:avLst/>
          </a:prstGeom>
          <a:solidFill>
            <a:srgbClr val="1F96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Edit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35"/>
          <p:cNvSpPr txBox="1"/>
          <p:nvPr/>
        </p:nvSpPr>
        <p:spPr>
          <a:xfrm>
            <a:off x="4163400" y="4279000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Admin Recipe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3" name="Google Shape;813;p35"/>
          <p:cNvSpPr/>
          <p:nvPr/>
        </p:nvSpPr>
        <p:spPr>
          <a:xfrm>
            <a:off x="4142375" y="729050"/>
            <a:ext cx="2240100" cy="162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814" name="Google Shape;814;p35"/>
          <p:cNvSpPr txBox="1"/>
          <p:nvPr/>
        </p:nvSpPr>
        <p:spPr>
          <a:xfrm>
            <a:off x="4137750" y="2429638"/>
            <a:ext cx="22143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F967B"/>
                </a:solidFill>
                <a:latin typeface="Roboto"/>
                <a:ea typeface="Roboto"/>
                <a:cs typeface="Roboto"/>
                <a:sym typeface="Roboto"/>
              </a:rPr>
              <a:t>Salted Caramel Coffee</a:t>
            </a:r>
            <a:endParaRPr sz="1100" b="1">
              <a:solidFill>
                <a:srgbClr val="1F967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5" name="Google Shape;815;p35"/>
          <p:cNvCxnSpPr/>
          <p:nvPr/>
        </p:nvCxnSpPr>
        <p:spPr>
          <a:xfrm rot="10800000">
            <a:off x="4262300" y="1068200"/>
            <a:ext cx="133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6" name="Google Shape;816;p35"/>
          <p:cNvSpPr/>
          <p:nvPr/>
        </p:nvSpPr>
        <p:spPr>
          <a:xfrm>
            <a:off x="6068350" y="1005811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>
            <a:off x="48400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>
            <a:off x="50091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5"/>
          <p:cNvSpPr/>
          <p:nvPr/>
        </p:nvSpPr>
        <p:spPr>
          <a:xfrm>
            <a:off x="51781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5"/>
          <p:cNvSpPr/>
          <p:nvPr/>
        </p:nvSpPr>
        <p:spPr>
          <a:xfrm>
            <a:off x="534720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5"/>
          <p:cNvSpPr/>
          <p:nvPr/>
        </p:nvSpPr>
        <p:spPr>
          <a:xfrm>
            <a:off x="5516250" y="2607449"/>
            <a:ext cx="133494" cy="1274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2" name="Google Shape;822;p35"/>
          <p:cNvGrpSpPr/>
          <p:nvPr/>
        </p:nvGrpSpPr>
        <p:grpSpPr>
          <a:xfrm>
            <a:off x="5043805" y="2773828"/>
            <a:ext cx="98788" cy="98639"/>
            <a:chOff x="6660750" y="298550"/>
            <a:chExt cx="396900" cy="396300"/>
          </a:xfrm>
        </p:grpSpPr>
        <p:sp>
          <p:nvSpPr>
            <p:cNvPr id="823" name="Google Shape;823;p35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35"/>
          <p:cNvSpPr txBox="1"/>
          <p:nvPr/>
        </p:nvSpPr>
        <p:spPr>
          <a:xfrm>
            <a:off x="5178150" y="2762100"/>
            <a:ext cx="4863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5 min.</a:t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6" name="Google Shape;826;p35"/>
          <p:cNvCxnSpPr/>
          <p:nvPr/>
        </p:nvCxnSpPr>
        <p:spPr>
          <a:xfrm>
            <a:off x="4207225" y="2949225"/>
            <a:ext cx="210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Google Shape;827;p35">
            <a:hlinkClick r:id="rId5" action="ppaction://hlinksldjump"/>
          </p:cNvPr>
          <p:cNvSpPr/>
          <p:nvPr/>
        </p:nvSpPr>
        <p:spPr>
          <a:xfrm>
            <a:off x="4262300" y="924500"/>
            <a:ext cx="180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&amp; Logic</a:t>
            </a:r>
            <a:endParaRPr/>
          </a:p>
        </p:txBody>
      </p:sp>
      <p:sp>
        <p:nvSpPr>
          <p:cNvPr id="833" name="Google Shape;833;p3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ColorPrimary	-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PrimaryLight	-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PrimaryDark	-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474400" y="1545025"/>
            <a:ext cx="914400" cy="9144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#5bc7aa</a:t>
            </a:r>
            <a:endParaRPr b="1"/>
          </a:p>
        </p:txBody>
      </p:sp>
      <p:sp>
        <p:nvSpPr>
          <p:cNvPr id="835" name="Google Shape;835;p36"/>
          <p:cNvSpPr/>
          <p:nvPr/>
        </p:nvSpPr>
        <p:spPr>
          <a:xfrm>
            <a:off x="3474400" y="2485375"/>
            <a:ext cx="914400" cy="914400"/>
          </a:xfrm>
          <a:prstGeom prst="rect">
            <a:avLst/>
          </a:prstGeom>
          <a:solidFill>
            <a:srgbClr val="8FFA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#8ffadc</a:t>
            </a:r>
            <a:endParaRPr b="1"/>
          </a:p>
        </p:txBody>
      </p:sp>
      <p:sp>
        <p:nvSpPr>
          <p:cNvPr id="836" name="Google Shape;836;p36"/>
          <p:cNvSpPr/>
          <p:nvPr/>
        </p:nvSpPr>
        <p:spPr>
          <a:xfrm>
            <a:off x="3474400" y="3425725"/>
            <a:ext cx="914400" cy="9144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#1f967b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&amp; Logic</a:t>
            </a:r>
            <a:endParaRPr/>
          </a:p>
        </p:txBody>
      </p:sp>
      <p:sp>
        <p:nvSpPr>
          <p:cNvPr id="842" name="Google Shape;842;p3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Login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Enters the application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Profile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Creates a personalized record of the user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Hot and Cold Radio Button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Is the optimal / preferred temperature of the drink.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Sweetness Dropdown List and Button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to specify how the sugar content in relation with the other ingredients. 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Flavors Radio Button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to include exclusively an additional flavor of the recipe.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 Radio Button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to specify what kind of base the drink has whether it is tea leaves, coffee beans or fruit juice.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Back Button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&amp; Logic</a:t>
            </a:r>
            <a:endParaRPr/>
          </a:p>
        </p:txBody>
      </p:sp>
      <p:sp>
        <p:nvSpPr>
          <p:cNvPr id="848" name="Google Shape;848;p3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Home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Takes you to the Main Page.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Takes you to the Search Page.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Favourites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Takes you to the Favourites Page.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Settings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Takes you to the Setting Page.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Log Out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Logs out of your account.</a:t>
            </a:r>
            <a:endParaRPr sz="12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&amp; Logic</a:t>
            </a:r>
            <a:endParaRPr/>
          </a:p>
        </p:txBody>
      </p:sp>
      <p:sp>
        <p:nvSpPr>
          <p:cNvPr id="854" name="Google Shape;854;p3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Recipes Website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https://www.simplyrecipes.com/recipes/course/drink/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Youtube Channel Epicurious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https://www.youtube.com/user/epicuriousdotcom/videos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sites that show recipes for beverages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https://www.thespruceeats.com/best-coffee-recipes-4796504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https://www.tasteofhome.com/collection/tea-recipes-you-havent-made-yet/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https://juicerecipes.com/</a:t>
            </a:r>
            <a:r>
              <a:rPr lang="en"/>
              <a:t>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Others:</a:t>
            </a:r>
            <a:endParaRPr dirty="0"/>
          </a:p>
        </p:txBody>
      </p:sp>
      <p:sp>
        <p:nvSpPr>
          <p:cNvPr id="860" name="Google Shape;860;p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Target Customers</a:t>
            </a:r>
            <a:endParaRPr lang="en-US" dirty="0"/>
          </a:p>
          <a:p>
            <a:pPr lvl="1"/>
            <a:r>
              <a:rPr lang="en-US" dirty="0"/>
              <a:t>Students, work-from-home employees, or household workers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For people who want to treat themselves but lack the money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For people who like cooking / making a good drink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1"/>
          <p:cNvSpPr/>
          <p:nvPr/>
        </p:nvSpPr>
        <p:spPr>
          <a:xfrm>
            <a:off x="0" y="0"/>
            <a:ext cx="9144000" cy="31389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1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Thank you!</a:t>
            </a:r>
            <a:endParaRPr sz="2900"/>
          </a:p>
        </p:txBody>
      </p:sp>
      <p:sp>
        <p:nvSpPr>
          <p:cNvPr id="867" name="Google Shape;867;p41"/>
          <p:cNvSpPr/>
          <p:nvPr/>
        </p:nvSpPr>
        <p:spPr>
          <a:xfrm rot="5400000">
            <a:off x="4258200" y="2904550"/>
            <a:ext cx="627600" cy="63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967B"/>
          </a:solidFill>
          <a:ln w="9525" cap="flat" cmpd="sng">
            <a:solidFill>
              <a:srgbClr val="1F96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1"/>
          <p:cNvSpPr txBox="1">
            <a:spLocks noGrp="1"/>
          </p:cNvSpPr>
          <p:nvPr>
            <p:ph type="ctrTitle"/>
          </p:nvPr>
        </p:nvSpPr>
        <p:spPr>
          <a:xfrm>
            <a:off x="597150" y="1775450"/>
            <a:ext cx="8282400" cy="10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Group 4 - 3CSB: Bonsol, Bravo, Florentino, Gener, Kong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69" name="Google Shape;869;p41"/>
          <p:cNvSpPr txBox="1">
            <a:spLocks noGrp="1"/>
          </p:cNvSpPr>
          <p:nvPr>
            <p:ph type="ctrTitle"/>
          </p:nvPr>
        </p:nvSpPr>
        <p:spPr>
          <a:xfrm>
            <a:off x="597150" y="1021500"/>
            <a:ext cx="8096400" cy="10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Oswald Regular"/>
                <a:ea typeface="Oswald Regular"/>
                <a:cs typeface="Oswald Regular"/>
                <a:sym typeface="Oswald Regular"/>
              </a:rPr>
              <a:t>Home Brew</a:t>
            </a:r>
            <a:endParaRPr sz="5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 provide the users recipes for drinks that only uses ingredients usually found in homes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 provide users recipes that calls for ingredients at an affordable price and searches less expensive alternatives for different ingredients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 make an application usable by a wide range of people ranging from children to the elderly that finds recipes for great drinks</a:t>
            </a:r>
          </a:p>
          <a:p>
            <a:r>
              <a:rPr lang="en-PH" dirty="0"/>
              <a:t>To create a collection of beverage recipes that is easily accessible for each user where they could save their favorite recipes to be prepared whenever they like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28377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348325" y="2151950"/>
            <a:ext cx="1828200" cy="21270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4578825" y="2485289"/>
            <a:ext cx="1362000" cy="225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Username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282963" y="1262225"/>
            <a:ext cx="19485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6">
            <a:hlinkClick r:id="rId3" action="ppaction://hlinksldjump"/>
          </p:cNvPr>
          <p:cNvSpPr/>
          <p:nvPr/>
        </p:nvSpPr>
        <p:spPr>
          <a:xfrm>
            <a:off x="4581425" y="3628650"/>
            <a:ext cx="1361988" cy="261360"/>
          </a:xfrm>
          <a:prstGeom prst="flowChartTerminator">
            <a:avLst/>
          </a:prstGeom>
          <a:solidFill>
            <a:srgbClr val="7FBEAC"/>
          </a:solidFill>
          <a:ln w="9525" cap="flat" cmpd="sng">
            <a:solidFill>
              <a:srgbClr val="1F96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Sign Up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0" name="Google Shape;90;p16">
            <a:hlinkClick r:id="rId4" action="ppaction://hlinksldjump"/>
          </p:cNvPr>
          <p:cNvSpPr/>
          <p:nvPr/>
        </p:nvSpPr>
        <p:spPr>
          <a:xfrm>
            <a:off x="4581413" y="3299913"/>
            <a:ext cx="1361988" cy="261360"/>
          </a:xfrm>
          <a:prstGeom prst="flowChartTerminator">
            <a:avLst/>
          </a:prstGeom>
          <a:solidFill>
            <a:srgbClr val="1F967B"/>
          </a:solidFill>
          <a:ln w="9525" cap="flat" cmpd="sng">
            <a:solidFill>
              <a:srgbClr val="5BC7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Login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584025" y="2837898"/>
            <a:ext cx="1362000" cy="225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******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897325" y="2365075"/>
            <a:ext cx="12792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5014537" y="1053818"/>
            <a:ext cx="485377" cy="477379"/>
            <a:chOff x="1244325" y="4999400"/>
            <a:chExt cx="444525" cy="437200"/>
          </a:xfrm>
        </p:grpSpPr>
        <p:sp>
          <p:nvSpPr>
            <p:cNvPr id="94" name="Google Shape;94;p1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5B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5B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5B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B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5B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6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Login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4142375" y="729050"/>
            <a:ext cx="2240100" cy="162300"/>
          </a:xfrm>
          <a:prstGeom prst="rect">
            <a:avLst/>
          </a:prstGeom>
          <a:solidFill>
            <a:srgbClr val="5BC7AA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4348325" y="1608675"/>
            <a:ext cx="1828200" cy="2670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38100" dir="186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4576800" y="2359701"/>
            <a:ext cx="1362000" cy="225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E-mail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283550" y="1267938"/>
            <a:ext cx="19485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7">
            <a:hlinkClick r:id="rId3" action="ppaction://hlinksldjump"/>
          </p:cNvPr>
          <p:cNvSpPr/>
          <p:nvPr/>
        </p:nvSpPr>
        <p:spPr>
          <a:xfrm>
            <a:off x="4581425" y="3781050"/>
            <a:ext cx="1361988" cy="261360"/>
          </a:xfrm>
          <a:prstGeom prst="flowChartTerminator">
            <a:avLst/>
          </a:prstGeom>
          <a:solidFill>
            <a:srgbClr val="83BAAA"/>
          </a:solidFill>
          <a:ln w="9525" cap="flat" cmpd="sng">
            <a:solidFill>
              <a:srgbClr val="1F96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Back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" name="Google Shape;112;p17">
            <a:hlinkClick r:id="" action="ppaction://hlinkshowjump?jump=nextslide"/>
          </p:cNvPr>
          <p:cNvSpPr/>
          <p:nvPr/>
        </p:nvSpPr>
        <p:spPr>
          <a:xfrm>
            <a:off x="4581413" y="3452313"/>
            <a:ext cx="1361988" cy="261360"/>
          </a:xfrm>
          <a:prstGeom prst="flowChartTerminator">
            <a:avLst/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Profile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Sign Up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576800" y="2687839"/>
            <a:ext cx="1362000" cy="225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Password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4576788" y="3013814"/>
            <a:ext cx="1362000" cy="225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Confirm Password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348325" y="1699525"/>
            <a:ext cx="1828200" cy="3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 Profile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" name="Google Shape;117;p17"/>
          <p:cNvGrpSpPr/>
          <p:nvPr/>
        </p:nvGrpSpPr>
        <p:grpSpPr>
          <a:xfrm>
            <a:off x="5119500" y="972031"/>
            <a:ext cx="296365" cy="291438"/>
            <a:chOff x="1244325" y="4999400"/>
            <a:chExt cx="444525" cy="437200"/>
          </a:xfrm>
        </p:grpSpPr>
        <p:sp>
          <p:nvSpPr>
            <p:cNvPr id="118" name="Google Shape;118;p1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1F9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1F9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1F9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1F9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1F9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7"/>
          <p:cNvSpPr/>
          <p:nvPr/>
        </p:nvSpPr>
        <p:spPr>
          <a:xfrm>
            <a:off x="4142375" y="729050"/>
            <a:ext cx="2240100" cy="162300"/>
          </a:xfrm>
          <a:prstGeom prst="rect">
            <a:avLst/>
          </a:prstGeom>
          <a:solidFill>
            <a:srgbClr val="1F967B"/>
          </a:solidFill>
          <a:ln>
            <a:noFill/>
          </a:ln>
          <a:effectLst>
            <a:outerShdw blurRad="57150" dist="19050" dir="5400000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 50%| | 16:11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4576788" y="2031001"/>
            <a:ext cx="1362000" cy="225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Username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4137750" y="1042400"/>
            <a:ext cx="2240100" cy="32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Main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3" name="Google Shape;133;p18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" name="Google Shape;137;p18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138" name="Google Shape;138;p1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 t="21288" b="9005"/>
          <a:stretch/>
        </p:blipFill>
        <p:spPr>
          <a:xfrm>
            <a:off x="4137750" y="1042402"/>
            <a:ext cx="2240100" cy="10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155275" y="1042400"/>
            <a:ext cx="2214300" cy="1038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919191">
                  <a:alpha val="9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4207050" y="18878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Featured Drinks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4288950" y="226557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>
            <a:hlinkClick r:id="rId5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433550" y="235482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Popular Now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9" name="Google Shape;149;p18"/>
          <p:cNvSpPr/>
          <p:nvPr/>
        </p:nvSpPr>
        <p:spPr>
          <a:xfrm rot="5400000">
            <a:off x="5901050" y="2358700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4298825" y="275232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4443425" y="284157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Recent Searches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" name="Google Shape;152;p18"/>
          <p:cNvSpPr/>
          <p:nvPr/>
        </p:nvSpPr>
        <p:spPr>
          <a:xfrm rot="5400000">
            <a:off x="5910925" y="2845450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4298825" y="3272488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4443425" y="33617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My Favorites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5" name="Google Shape;155;p18"/>
          <p:cNvSpPr/>
          <p:nvPr/>
        </p:nvSpPr>
        <p:spPr>
          <a:xfrm rot="5400000">
            <a:off x="5910925" y="3365613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5883625" y="1942287"/>
            <a:ext cx="81300" cy="8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>
            <a:hlinkClick r:id="rId6" action="ppaction://hlinksldjump"/>
          </p:cNvPr>
          <p:cNvSpPr/>
          <p:nvPr/>
        </p:nvSpPr>
        <p:spPr>
          <a:xfrm>
            <a:off x="5979683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6058688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6137694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6216699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User Home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4137750" y="1042400"/>
            <a:ext cx="2240100" cy="32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Main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0" name="Google Shape;170;p19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4" name="Google Shape;174;p19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175" name="Google Shape;175;p1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t="11785" b="31524"/>
          <a:stretch/>
        </p:blipFill>
        <p:spPr>
          <a:xfrm>
            <a:off x="4142375" y="1026575"/>
            <a:ext cx="2240100" cy="10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4147625" y="1018600"/>
            <a:ext cx="2240100" cy="1062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919191">
                  <a:alpha val="9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4207050" y="18878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Featured Drinks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4288950" y="226557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>
            <a:hlinkClick r:id="rId5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433550" y="235482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Popular Now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6" name="Google Shape;186;p19"/>
          <p:cNvSpPr/>
          <p:nvPr/>
        </p:nvSpPr>
        <p:spPr>
          <a:xfrm rot="5400000">
            <a:off x="5901050" y="2358700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4298825" y="2752325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4443425" y="284157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Recent Searches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9" name="Google Shape;189;p19"/>
          <p:cNvSpPr/>
          <p:nvPr/>
        </p:nvSpPr>
        <p:spPr>
          <a:xfrm rot="5400000">
            <a:off x="5910925" y="2845450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298825" y="3272488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4443425" y="33617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My Favorites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19"/>
          <p:cNvSpPr/>
          <p:nvPr/>
        </p:nvSpPr>
        <p:spPr>
          <a:xfrm rot="5400000">
            <a:off x="5910925" y="3365613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6574050" y="2257374"/>
            <a:ext cx="102900" cy="102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5962625" y="1942287"/>
            <a:ext cx="81300" cy="8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>
            <a:hlinkClick r:id="rId6" action="ppaction://hlinksldjump"/>
          </p:cNvPr>
          <p:cNvSpPr/>
          <p:nvPr/>
        </p:nvSpPr>
        <p:spPr>
          <a:xfrm>
            <a:off x="5873758" y="1950831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6058688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6137694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6216699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User Home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137750" y="1042400"/>
            <a:ext cx="2240100" cy="32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Main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8" name="Google Shape;208;p20">
            <a:hlinkClick r:id="" action="ppaction://hlinkshowjump?jump=nextslide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>
            <a:hlinkClick r:id="" action="ppaction://hlinkshowjump?jump=nextslide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>
            <a:hlinkClick r:id="" action="ppaction://hlinkshowjump?jump=nextslide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2" name="Google Shape;212;p20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213" name="Google Shape;213;p2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8" name="Google Shape;218;p20"/>
          <p:cNvPicPr preferRelativeResize="0"/>
          <p:nvPr/>
        </p:nvPicPr>
        <p:blipFill rotWithShape="1">
          <a:blip r:embed="rId3">
            <a:alphaModFix/>
          </a:blip>
          <a:srcRect t="21288" b="9005"/>
          <a:stretch/>
        </p:blipFill>
        <p:spPr>
          <a:xfrm>
            <a:off x="4137750" y="1042402"/>
            <a:ext cx="2240100" cy="10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/>
          <p:nvPr/>
        </p:nvSpPr>
        <p:spPr>
          <a:xfrm>
            <a:off x="4288950" y="4042200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4433550" y="4131450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Recent Searches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1" name="Google Shape;221;p20"/>
          <p:cNvSpPr/>
          <p:nvPr/>
        </p:nvSpPr>
        <p:spPr>
          <a:xfrm rot="5400000">
            <a:off x="5901050" y="4135325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4155275" y="1042400"/>
            <a:ext cx="2214300" cy="1038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919191">
                  <a:alpha val="9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title"/>
          </p:nvPr>
        </p:nvSpPr>
        <p:spPr>
          <a:xfrm>
            <a:off x="4207050" y="18878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Featured Drinks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4288950" y="2265575"/>
            <a:ext cx="1937700" cy="1625100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433550" y="235482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Popular Now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7" name="Google Shape;227;p20"/>
          <p:cNvSpPr/>
          <p:nvPr/>
        </p:nvSpPr>
        <p:spPr>
          <a:xfrm rot="-5400000">
            <a:off x="5901050" y="2358700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5883625" y="1942287"/>
            <a:ext cx="81300" cy="8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>
            <a:hlinkClick r:id="rId5" action="ppaction://hlinksldjump"/>
          </p:cNvPr>
          <p:cNvSpPr/>
          <p:nvPr/>
        </p:nvSpPr>
        <p:spPr>
          <a:xfrm>
            <a:off x="5979683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6058688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6137694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6216699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4433550" y="261600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34" name="Google Shape;234;p20"/>
          <p:cNvSpPr/>
          <p:nvPr/>
        </p:nvSpPr>
        <p:spPr>
          <a:xfrm>
            <a:off x="5020975" y="261600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35" name="Google Shape;235;p20"/>
          <p:cNvSpPr/>
          <p:nvPr/>
        </p:nvSpPr>
        <p:spPr>
          <a:xfrm>
            <a:off x="5608400" y="261600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36" name="Google Shape;236;p20"/>
          <p:cNvSpPr txBox="1"/>
          <p:nvPr/>
        </p:nvSpPr>
        <p:spPr>
          <a:xfrm>
            <a:off x="4433575" y="3022500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Espresso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5020975" y="3026675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Milktea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5608375" y="3022500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Latte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4435900" y="320695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40" name="Google Shape;240;p20"/>
          <p:cNvSpPr/>
          <p:nvPr/>
        </p:nvSpPr>
        <p:spPr>
          <a:xfrm>
            <a:off x="5023325" y="320695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41" name="Google Shape;241;p20"/>
          <p:cNvSpPr/>
          <p:nvPr/>
        </p:nvSpPr>
        <p:spPr>
          <a:xfrm>
            <a:off x="5610750" y="320695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42" name="Google Shape;242;p20"/>
          <p:cNvSpPr txBox="1"/>
          <p:nvPr/>
        </p:nvSpPr>
        <p:spPr>
          <a:xfrm>
            <a:off x="4435925" y="3613450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Espresso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5023325" y="3617625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Milktea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5610725" y="3613450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Latte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Expanded Home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Prototype</a:t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4142375" y="719788"/>
            <a:ext cx="2240100" cy="3559200"/>
          </a:xfrm>
          <a:prstGeom prst="rect">
            <a:avLst/>
          </a:prstGeom>
          <a:solidFill>
            <a:srgbClr val="1F967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4137750" y="1042400"/>
            <a:ext cx="2240100" cy="32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Main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4" name="Google Shape;254;p21">
            <a:hlinkClick r:id="rId3" action="ppaction://hlinksldjump"/>
          </p:cNvPr>
          <p:cNvSpPr/>
          <p:nvPr/>
        </p:nvSpPr>
        <p:spPr>
          <a:xfrm>
            <a:off x="4204300" y="9318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>
            <a:hlinkClick r:id="rId3" action="ppaction://hlinksldjump"/>
          </p:cNvPr>
          <p:cNvSpPr/>
          <p:nvPr/>
        </p:nvSpPr>
        <p:spPr>
          <a:xfrm>
            <a:off x="4204300" y="84930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">
            <a:hlinkClick r:id="rId3" action="ppaction://hlinksldjump"/>
          </p:cNvPr>
          <p:cNvSpPr/>
          <p:nvPr/>
        </p:nvSpPr>
        <p:spPr>
          <a:xfrm>
            <a:off x="4204300" y="766750"/>
            <a:ext cx="249600" cy="59700"/>
          </a:xfrm>
          <a:prstGeom prst="rect">
            <a:avLst/>
          </a:prstGeom>
          <a:solidFill>
            <a:srgbClr val="5BC7AA"/>
          </a:solidFill>
          <a:ln w="9525" cap="flat" cmpd="sng">
            <a:solidFill>
              <a:srgbClr val="8FF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4543775" y="755625"/>
            <a:ext cx="1382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 Brew</a:t>
            </a:r>
            <a:endParaRPr sz="1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8" name="Google Shape;258;p21"/>
          <p:cNvGrpSpPr/>
          <p:nvPr/>
        </p:nvGrpSpPr>
        <p:grpSpPr>
          <a:xfrm>
            <a:off x="6023262" y="755621"/>
            <a:ext cx="251246" cy="247062"/>
            <a:chOff x="1244325" y="4999400"/>
            <a:chExt cx="444525" cy="437200"/>
          </a:xfrm>
        </p:grpSpPr>
        <p:sp>
          <p:nvSpPr>
            <p:cNvPr id="259" name="Google Shape;259;p21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5C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1"/>
          <p:cNvSpPr/>
          <p:nvPr/>
        </p:nvSpPr>
        <p:spPr>
          <a:xfrm>
            <a:off x="4288950" y="4042200"/>
            <a:ext cx="1937700" cy="33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4433550" y="4131450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Recent Searches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6" name="Google Shape;266;p21"/>
          <p:cNvSpPr/>
          <p:nvPr/>
        </p:nvSpPr>
        <p:spPr>
          <a:xfrm rot="5400000">
            <a:off x="5901050" y="4135325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4028275" y="348338"/>
            <a:ext cx="2459048" cy="444683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21"/>
          <p:cNvPicPr preferRelativeResize="0"/>
          <p:nvPr/>
        </p:nvPicPr>
        <p:blipFill rotWithShape="1">
          <a:blip r:embed="rId4">
            <a:alphaModFix/>
          </a:blip>
          <a:srcRect t="11785" b="31524"/>
          <a:stretch/>
        </p:blipFill>
        <p:spPr>
          <a:xfrm>
            <a:off x="4142375" y="1026575"/>
            <a:ext cx="2240100" cy="10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/>
          <p:nvPr/>
        </p:nvSpPr>
        <p:spPr>
          <a:xfrm>
            <a:off x="4134700" y="1026575"/>
            <a:ext cx="2240100" cy="1054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919191">
                  <a:alpha val="9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title"/>
          </p:nvPr>
        </p:nvSpPr>
        <p:spPr>
          <a:xfrm>
            <a:off x="4207050" y="1887838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Featured Drinks</a:t>
            </a:r>
            <a:endParaRPr sz="1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4288950" y="2265575"/>
            <a:ext cx="1937700" cy="1625100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>
            <a:noFill/>
          </a:ln>
          <a:effectLst>
            <a:outerShdw blurRad="71438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>
            <a:hlinkClick r:id="rId5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433550" y="2354825"/>
            <a:ext cx="1219200" cy="15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BC7AA"/>
                </a:solidFill>
                <a:latin typeface="Roboto Medium"/>
                <a:ea typeface="Roboto Medium"/>
                <a:cs typeface="Roboto Medium"/>
                <a:sym typeface="Roboto Medium"/>
              </a:rPr>
              <a:t>Popular Now</a:t>
            </a:r>
            <a:endParaRPr sz="1000">
              <a:solidFill>
                <a:srgbClr val="5BC7A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3" name="Google Shape;273;p21"/>
          <p:cNvSpPr/>
          <p:nvPr/>
        </p:nvSpPr>
        <p:spPr>
          <a:xfrm rot="-5400000">
            <a:off x="5901050" y="2358700"/>
            <a:ext cx="93000" cy="147600"/>
          </a:xfrm>
          <a:prstGeom prst="chevron">
            <a:avLst>
              <a:gd name="adj" fmla="val 50000"/>
            </a:avLst>
          </a:prstGeom>
          <a:solidFill>
            <a:srgbClr val="5BC7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5962600" y="1942287"/>
            <a:ext cx="81300" cy="8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>
            <a:hlinkClick r:id="rId6" action="ppaction://hlinksldjump"/>
          </p:cNvPr>
          <p:cNvSpPr/>
          <p:nvPr/>
        </p:nvSpPr>
        <p:spPr>
          <a:xfrm>
            <a:off x="5873758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6058688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6137694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6216699" y="1950818"/>
            <a:ext cx="64200" cy="6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4433550" y="261600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80" name="Google Shape;280;p21"/>
          <p:cNvSpPr/>
          <p:nvPr/>
        </p:nvSpPr>
        <p:spPr>
          <a:xfrm>
            <a:off x="5020975" y="261600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81" name="Google Shape;281;p21"/>
          <p:cNvSpPr/>
          <p:nvPr/>
        </p:nvSpPr>
        <p:spPr>
          <a:xfrm>
            <a:off x="5608400" y="261600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82" name="Google Shape;282;p21"/>
          <p:cNvSpPr txBox="1"/>
          <p:nvPr/>
        </p:nvSpPr>
        <p:spPr>
          <a:xfrm>
            <a:off x="4433575" y="3022500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Espresso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5020975" y="3026675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Milktea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5608375" y="3022500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Latte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1"/>
          <p:cNvSpPr/>
          <p:nvPr/>
        </p:nvSpPr>
        <p:spPr>
          <a:xfrm>
            <a:off x="4435900" y="320695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86" name="Google Shape;286;p21"/>
          <p:cNvSpPr/>
          <p:nvPr/>
        </p:nvSpPr>
        <p:spPr>
          <a:xfrm>
            <a:off x="5023325" y="320695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87" name="Google Shape;287;p21"/>
          <p:cNvSpPr/>
          <p:nvPr/>
        </p:nvSpPr>
        <p:spPr>
          <a:xfrm>
            <a:off x="5610750" y="3206950"/>
            <a:ext cx="450300" cy="375300"/>
          </a:xfrm>
          <a:prstGeom prst="rect">
            <a:avLst/>
          </a:prstGeom>
          <a:solidFill>
            <a:srgbClr val="85CB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img</a:t>
            </a:r>
            <a:endParaRPr sz="800"/>
          </a:p>
        </p:txBody>
      </p:sp>
      <p:sp>
        <p:nvSpPr>
          <p:cNvPr id="288" name="Google Shape;288;p21"/>
          <p:cNvSpPr txBox="1"/>
          <p:nvPr/>
        </p:nvSpPr>
        <p:spPr>
          <a:xfrm>
            <a:off x="4435925" y="3613450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Espresso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5023325" y="3617625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Milktea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5610725" y="3613450"/>
            <a:ext cx="4503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Latte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4160520" y="4279392"/>
            <a:ext cx="2214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Expanded Home Page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1096</Words>
  <Application>Microsoft Office PowerPoint</Application>
  <PresentationFormat>On-screen Show (16:9)</PresentationFormat>
  <Paragraphs>366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Oswald Regular</vt:lpstr>
      <vt:lpstr>Roboto Light</vt:lpstr>
      <vt:lpstr>Oswald</vt:lpstr>
      <vt:lpstr>Roboto</vt:lpstr>
      <vt:lpstr>Source Code Pro</vt:lpstr>
      <vt:lpstr>Arial</vt:lpstr>
      <vt:lpstr>Montserrat Medium</vt:lpstr>
      <vt:lpstr>Montserrat</vt:lpstr>
      <vt:lpstr>Montserrat ExtraBold</vt:lpstr>
      <vt:lpstr>Roboto Medium</vt:lpstr>
      <vt:lpstr>Modern Writer</vt:lpstr>
      <vt:lpstr>Group 4 - 3CSB: Bonsol, Bravo, Florentino, Gener, Kong</vt:lpstr>
      <vt:lpstr>Problem Statement</vt:lpstr>
      <vt:lpstr>Objectives</vt:lpstr>
      <vt:lpstr>Mock-up Prototype</vt:lpstr>
      <vt:lpstr>Mock-up Prototype</vt:lpstr>
      <vt:lpstr>Mock-up Prototype</vt:lpstr>
      <vt:lpstr>Mock-up Prototype</vt:lpstr>
      <vt:lpstr>Mock-up Prototype</vt:lpstr>
      <vt:lpstr>Mock-up Prototype</vt:lpstr>
      <vt:lpstr>Featured Drinks</vt:lpstr>
      <vt:lpstr>Mock-up Prototype</vt:lpstr>
      <vt:lpstr>Mock-up Prototype</vt:lpstr>
      <vt:lpstr>Home Brew</vt:lpstr>
      <vt:lpstr>Home Brew</vt:lpstr>
      <vt:lpstr>Mock-up Prototype</vt:lpstr>
      <vt:lpstr>Mock-up Prototype</vt:lpstr>
      <vt:lpstr>Mock-up Prototype</vt:lpstr>
      <vt:lpstr>Featured Drinks</vt:lpstr>
      <vt:lpstr>Mock-up Prototype</vt:lpstr>
      <vt:lpstr>Mock-up Prototype</vt:lpstr>
      <vt:lpstr>Mock-up Prototype</vt:lpstr>
      <vt:lpstr>Mock-up Prototype</vt:lpstr>
      <vt:lpstr>Mock-up Prototype</vt:lpstr>
      <vt:lpstr>UI &amp; Logic</vt:lpstr>
      <vt:lpstr>UI &amp; Logic</vt:lpstr>
      <vt:lpstr>UI &amp; Logic</vt:lpstr>
      <vt:lpstr>UI &amp; Logic</vt:lpstr>
      <vt:lpstr>Others:</vt:lpstr>
      <vt:lpstr>Group 4 - 3CSB: Bonsol, Bravo, Florentino, Gener, Kong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4 - 3CSB: Bonsol, Bravo, Florentino, Gener, Kong</dc:title>
  <cp:lastModifiedBy>Zienne Bonsol</cp:lastModifiedBy>
  <cp:revision>9</cp:revision>
  <dcterms:modified xsi:type="dcterms:W3CDTF">2020-10-31T06:30:52Z</dcterms:modified>
</cp:coreProperties>
</file>